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32"/>
  </p:notesMasterIdLst>
  <p:sldIdLst>
    <p:sldId id="433" r:id="rId3"/>
    <p:sldId id="538" r:id="rId4"/>
    <p:sldId id="537" r:id="rId5"/>
    <p:sldId id="539" r:id="rId6"/>
    <p:sldId id="540" r:id="rId7"/>
    <p:sldId id="541" r:id="rId8"/>
    <p:sldId id="542" r:id="rId9"/>
    <p:sldId id="543" r:id="rId10"/>
    <p:sldId id="544" r:id="rId11"/>
    <p:sldId id="545" r:id="rId12"/>
    <p:sldId id="546" r:id="rId13"/>
    <p:sldId id="564" r:id="rId14"/>
    <p:sldId id="565" r:id="rId15"/>
    <p:sldId id="566" r:id="rId16"/>
    <p:sldId id="574" r:id="rId17"/>
    <p:sldId id="573" r:id="rId18"/>
    <p:sldId id="572" r:id="rId19"/>
    <p:sldId id="567" r:id="rId20"/>
    <p:sldId id="556" r:id="rId21"/>
    <p:sldId id="558" r:id="rId22"/>
    <p:sldId id="557" r:id="rId23"/>
    <p:sldId id="576" r:id="rId24"/>
    <p:sldId id="559" r:id="rId25"/>
    <p:sldId id="560" r:id="rId26"/>
    <p:sldId id="561" r:id="rId27"/>
    <p:sldId id="480" r:id="rId28"/>
    <p:sldId id="481" r:id="rId29"/>
    <p:sldId id="482" r:id="rId30"/>
    <p:sldId id="48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ido" id="{E75E278A-FF0E-49A4-B170-79828D63BBAD}">
          <p14:sldIdLst>
            <p14:sldId id="433"/>
            <p14:sldId id="538"/>
            <p14:sldId id="537"/>
            <p14:sldId id="539"/>
            <p14:sldId id="540"/>
            <p14:sldId id="541"/>
            <p14:sldId id="542"/>
            <p14:sldId id="543"/>
            <p14:sldId id="544"/>
            <p14:sldId id="545"/>
            <p14:sldId id="546"/>
            <p14:sldId id="564"/>
            <p14:sldId id="565"/>
            <p14:sldId id="566"/>
            <p14:sldId id="574"/>
            <p14:sldId id="573"/>
            <p14:sldId id="572"/>
            <p14:sldId id="567"/>
            <p14:sldId id="556"/>
            <p14:sldId id="558"/>
            <p14:sldId id="557"/>
            <p14:sldId id="576"/>
            <p14:sldId id="559"/>
            <p14:sldId id="560"/>
            <p14:sldId id="561"/>
            <p14:sldId id="480"/>
            <p14:sldId id="481"/>
            <p14:sldId id="482"/>
            <p14:sldId id="48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or" initials="A" lastIdx="1"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462F"/>
    <a:srgbClr val="D24726"/>
    <a:srgbClr val="3B3026"/>
    <a:srgbClr val="D2B4A6"/>
    <a:srgbClr val="734F29"/>
    <a:srgbClr val="AEB785"/>
    <a:srgbClr val="EFD5A2"/>
    <a:srgbClr val="ECE1CA"/>
    <a:srgbClr val="79553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6DC8C7-6490-0B4F-80D6-D0A6158FFB9D}" v="1" dt="2023-09-09T15:18:21.17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5890" autoAdjust="0"/>
  </p:normalViewPr>
  <p:slideViewPr>
    <p:cSldViewPr snapToGrid="0">
      <p:cViewPr varScale="1">
        <p:scale>
          <a:sx n="122" d="100"/>
          <a:sy n="122" d="100"/>
        </p:scale>
        <p:origin x="464" y="192"/>
      </p:cViewPr>
      <p:guideLst>
        <p:guide orient="horz" pos="2160"/>
        <p:guide pos="3840"/>
      </p:guideLst>
    </p:cSldViewPr>
  </p:slideViewPr>
  <p:outlineViewPr>
    <p:cViewPr>
      <p:scale>
        <a:sx n="33" d="100"/>
        <a:sy n="33" d="100"/>
      </p:scale>
      <p:origin x="0" y="-5118"/>
    </p:cViewPr>
  </p:outlineViewPr>
  <p:notesTextViewPr>
    <p:cViewPr>
      <p:scale>
        <a:sx n="3" d="2"/>
        <a:sy n="3" d="2"/>
      </p:scale>
      <p:origin x="0" y="0"/>
    </p:cViewPr>
  </p:notesTextViewPr>
  <p:sorterViewPr>
    <p:cViewPr>
      <p:scale>
        <a:sx n="100" d="100"/>
        <a:sy n="100" d="100"/>
      </p:scale>
      <p:origin x="0" y="-25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7/11/24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DF61EA0F-A667-4B49-8422-0062BC55E249}" type="slidenum">
              <a:rPr lang="en-US" sz="1200" b="0" i="0">
                <a:latin typeface="Calibri"/>
                <a:ea typeface="+mn-ea"/>
                <a:cs typeface="+mn-cs"/>
              </a:rPr>
              <a:t>1</a:t>
            </a:fld>
            <a:endParaRPr lang="en-US" sz="1200" b="0" i="0" dirty="0">
              <a:latin typeface="Calibri"/>
              <a:ea typeface="+mn-ea"/>
              <a:cs typeface="+mn-cs"/>
            </a:endParaRPr>
          </a:p>
        </p:txBody>
      </p:sp>
    </p:spTree>
    <p:extLst>
      <p:ext uri="{BB962C8B-B14F-4D97-AF65-F5344CB8AC3E}">
        <p14:creationId xmlns:p14="http://schemas.microsoft.com/office/powerpoint/2010/main" val="1936969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DF61EA0F-A667-4B49-8422-0062BC55E249}" type="slidenum">
              <a:rPr lang="en-US" smtClean="0"/>
              <a:t>16</a:t>
            </a:fld>
            <a:endParaRPr lang="en-US"/>
          </a:p>
        </p:txBody>
      </p:sp>
    </p:spTree>
    <p:extLst>
      <p:ext uri="{BB962C8B-B14F-4D97-AF65-F5344CB8AC3E}">
        <p14:creationId xmlns:p14="http://schemas.microsoft.com/office/powerpoint/2010/main" val="2006805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D2472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7/11/24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7/11/24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9692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7/11/24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0226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t>7/11/24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1" y="2402238"/>
            <a:ext cx="4508715" cy="2187227"/>
          </a:xfrm>
        </p:spPr>
        <p:txBody>
          <a:bodyPr anchor="ctr">
            <a:noAutofit/>
          </a:bodyPr>
          <a:lstStyle>
            <a:lvl1pPr algn="l">
              <a:defRPr sz="4800">
                <a:solidFill>
                  <a:srgbClr val="D24726"/>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8BEEBAAA-29B5-4AF5-BC5F-7E580C29002D}" type="datetimeFigureOut">
              <a:rPr lang="en-US" smtClean="0"/>
              <a:t>7/11/24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a:p>
        </p:txBody>
      </p:sp>
      <p:sp>
        <p:nvSpPr>
          <p:cNvPr id="4" name="Content Placeholder 3"/>
          <p:cNvSpPr>
            <a:spLocks noGrp="1"/>
          </p:cNvSpPr>
          <p:nvPr>
            <p:ph sz="half" idx="2"/>
          </p:nvPr>
        </p:nvSpPr>
        <p:spPr>
          <a:xfrm>
            <a:off x="6172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a:p>
        </p:txBody>
      </p:sp>
      <p:sp>
        <p:nvSpPr>
          <p:cNvPr id="5" name="Date Placeholder 4"/>
          <p:cNvSpPr>
            <a:spLocks noGrp="1"/>
          </p:cNvSpPr>
          <p:nvPr>
            <p:ph type="dt" sz="half" idx="10"/>
          </p:nvPr>
        </p:nvSpPr>
        <p:spPr/>
        <p:txBody>
          <a:bodyPr/>
          <a:lstStyle/>
          <a:p>
            <a:fld id="{8BEEBAAA-29B5-4AF5-BC5F-7E580C29002D}" type="datetimeFigureOut">
              <a:rPr lang="en-US" smtClean="0"/>
              <a:t>7/11/24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2822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Rectangle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31851" y="2193927"/>
            <a:ext cx="5156200"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dirty="0"/>
          </a:p>
        </p:txBody>
      </p:sp>
      <p:sp>
        <p:nvSpPr>
          <p:cNvPr id="5" name="Text Placeholder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89664" y="2193927"/>
            <a:ext cx="5157787"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a:p>
        </p:txBody>
      </p:sp>
      <p:sp>
        <p:nvSpPr>
          <p:cNvPr id="7" name="Date Placeholder 6"/>
          <p:cNvSpPr>
            <a:spLocks noGrp="1"/>
          </p:cNvSpPr>
          <p:nvPr>
            <p:ph type="dt" sz="half" idx="10"/>
          </p:nvPr>
        </p:nvSpPr>
        <p:spPr/>
        <p:txBody>
          <a:bodyPr/>
          <a:lstStyle/>
          <a:p>
            <a:fld id="{8BEEBAAA-29B5-4AF5-BC5F-7E580C29002D}" type="datetimeFigureOut">
              <a:rPr lang="en-US" smtClean="0"/>
              <a:t>7/11/24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60EDB8-5305-433F-BE41-D7A86D811DB3}" type="slidenum">
              <a:rPr lang="en-US" smtClean="0"/>
              <a:t>‹#›</a:t>
            </a:fld>
            <a:endParaRPr lang="en-US"/>
          </a:p>
        </p:txBody>
      </p:sp>
      <p:sp>
        <p:nvSpPr>
          <p:cNvPr id="11" name="Rectangle 10"/>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0602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BEEBAAA-29B5-4AF5-BC5F-7E580C29002D}" type="datetimeFigureOut">
              <a:rPr lang="en-US" smtClean="0"/>
              <a:t>7/11/24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t>‹#›</a:t>
            </a:fld>
            <a:endParaRPr lang="en-US"/>
          </a:p>
        </p:txBody>
      </p:sp>
      <p:sp>
        <p:nvSpPr>
          <p:cNvPr id="7" name="Rectangle 6"/>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081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EBAAA-29B5-4AF5-BC5F-7E580C29002D}" type="datetimeFigureOut">
              <a:rPr lang="en-US" smtClean="0"/>
              <a:t>7/11/24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40374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Content Placeholder 2"/>
          <p:cNvSpPr>
            <a:spLocks noGrp="1"/>
          </p:cNvSpPr>
          <p:nvPr>
            <p:ph idx="1"/>
          </p:nvPr>
        </p:nvSpPr>
        <p:spPr>
          <a:xfrm>
            <a:off x="5183188" y="987427"/>
            <a:ext cx="6172200" cy="487362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8BEEBAAA-29B5-4AF5-BC5F-7E580C29002D}" type="datetimeFigureOut">
              <a:rPr lang="en-US" smtClean="0"/>
              <a:t>7/11/24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78419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8BEEBAAA-29B5-4AF5-BC5F-7E580C29002D}" type="datetimeFigureOut">
              <a:rPr lang="en-US" smtClean="0"/>
              <a:t>7/11/24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16109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7/11/24</a:t>
            </a:fld>
            <a:endParaRPr lang="en-US"/>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noProof="1"/>
              <a:t>CINF103 Fundamentos de Inteligencia Artificial</a:t>
            </a:r>
          </a:p>
        </p:txBody>
      </p:sp>
      <p:sp>
        <p:nvSpPr>
          <p:cNvPr id="7" name="Subtítulo 6"/>
          <p:cNvSpPr>
            <a:spLocks noGrp="1"/>
          </p:cNvSpPr>
          <p:nvPr>
            <p:ph type="subTitle" idx="1"/>
          </p:nvPr>
        </p:nvSpPr>
        <p:spPr/>
        <p:txBody>
          <a:bodyPr>
            <a:normAutofit/>
          </a:bodyPr>
          <a:lstStyle/>
          <a:p>
            <a:r>
              <a:rPr lang="es-CL" dirty="0"/>
              <a:t>Segundo </a:t>
            </a:r>
            <a:r>
              <a:rPr lang="es-CL"/>
              <a:t>Semestre 2023</a:t>
            </a:r>
            <a:endParaRPr lang="es-CL" dirty="0"/>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2300" y="358463"/>
            <a:ext cx="2862134" cy="2661882"/>
          </a:xfrm>
          <a:prstGeom prst="rect">
            <a:avLst/>
          </a:prstGeom>
        </p:spPr>
      </p:pic>
    </p:spTree>
    <p:extLst>
      <p:ext uri="{BB962C8B-B14F-4D97-AF65-F5344CB8AC3E}">
        <p14:creationId xmlns:p14="http://schemas.microsoft.com/office/powerpoint/2010/main" val="3049713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Política</a:t>
            </a:r>
          </a:p>
        </p:txBody>
      </p:sp>
      <p:sp>
        <p:nvSpPr>
          <p:cNvPr id="5" name="Rectángulo 4"/>
          <p:cNvSpPr/>
          <p:nvPr/>
        </p:nvSpPr>
        <p:spPr>
          <a:xfrm>
            <a:off x="3492107" y="2098242"/>
            <a:ext cx="780983"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P(</a:t>
            </a:r>
            <a:endParaRPr lang="es-ES" sz="5400" b="0" cap="none" spc="0" dirty="0">
              <a:ln w="0"/>
              <a:solidFill>
                <a:schemeClr val="tx1"/>
              </a:solidFill>
              <a:effectLst>
                <a:outerShdw blurRad="38100" dist="19050" dir="2700000" algn="tl" rotWithShape="0">
                  <a:schemeClr val="dk1">
                    <a:alpha val="40000"/>
                  </a:schemeClr>
                </a:outerShdw>
              </a:effectLst>
            </a:endParaRPr>
          </a:p>
        </p:txBody>
      </p:sp>
      <p:pic>
        <p:nvPicPr>
          <p:cNvPr id="6" name="Imagen 5"/>
          <p:cNvPicPr>
            <a:picLocks noChangeAspect="1"/>
          </p:cNvPicPr>
          <p:nvPr/>
        </p:nvPicPr>
        <p:blipFill>
          <a:blip r:embed="rId2"/>
          <a:stretch>
            <a:fillRect/>
          </a:stretch>
        </p:blipFill>
        <p:spPr>
          <a:xfrm>
            <a:off x="6565817" y="2444448"/>
            <a:ext cx="400050" cy="428625"/>
          </a:xfrm>
          <a:prstGeom prst="rect">
            <a:avLst/>
          </a:prstGeom>
        </p:spPr>
      </p:pic>
      <p:sp>
        <p:nvSpPr>
          <p:cNvPr id="7" name="Rectángulo 6"/>
          <p:cNvSpPr/>
          <p:nvPr/>
        </p:nvSpPr>
        <p:spPr>
          <a:xfrm>
            <a:off x="6191856" y="2116128"/>
            <a:ext cx="335348"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a:t>
            </a: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ángulo 7"/>
          <p:cNvSpPr/>
          <p:nvPr/>
        </p:nvSpPr>
        <p:spPr>
          <a:xfrm>
            <a:off x="6965867" y="2092410"/>
            <a:ext cx="393056"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a:t>
            </a:r>
            <a:endParaRPr lang="es-ES" sz="5400" b="0" cap="none" spc="0" dirty="0">
              <a:ln w="0"/>
              <a:solidFill>
                <a:schemeClr val="tx1"/>
              </a:solidFill>
              <a:effectLst>
                <a:outerShdw blurRad="38100" dist="19050" dir="2700000" algn="tl" rotWithShape="0">
                  <a:schemeClr val="dk1">
                    <a:alpha val="40000"/>
                  </a:schemeClr>
                </a:outerShdw>
              </a:effectLst>
            </a:endParaRPr>
          </a:p>
        </p:txBody>
      </p:sp>
      <p:pic>
        <p:nvPicPr>
          <p:cNvPr id="9" name="Imagen 8"/>
          <p:cNvPicPr>
            <a:picLocks noChangeAspect="1"/>
          </p:cNvPicPr>
          <p:nvPr/>
        </p:nvPicPr>
        <p:blipFill>
          <a:blip r:embed="rId3"/>
          <a:stretch>
            <a:fillRect/>
          </a:stretch>
        </p:blipFill>
        <p:spPr>
          <a:xfrm>
            <a:off x="4317344" y="1763926"/>
            <a:ext cx="1905000" cy="1905000"/>
          </a:xfrm>
          <a:prstGeom prst="rect">
            <a:avLst/>
          </a:prstGeom>
        </p:spPr>
      </p:pic>
      <p:sp>
        <p:nvSpPr>
          <p:cNvPr id="10" name="Flecha derecha 9"/>
          <p:cNvSpPr/>
          <p:nvPr/>
        </p:nvSpPr>
        <p:spPr>
          <a:xfrm>
            <a:off x="7607652" y="241644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Nf3</a:t>
            </a:r>
          </a:p>
        </p:txBody>
      </p:sp>
      <p:pic>
        <p:nvPicPr>
          <p:cNvPr id="11" name="Imagen 10"/>
          <p:cNvPicPr>
            <a:picLocks noChangeAspect="1"/>
          </p:cNvPicPr>
          <p:nvPr/>
        </p:nvPicPr>
        <p:blipFill>
          <a:blip r:embed="rId4"/>
          <a:stretch>
            <a:fillRect/>
          </a:stretch>
        </p:blipFill>
        <p:spPr>
          <a:xfrm>
            <a:off x="7901523" y="2922443"/>
            <a:ext cx="409575" cy="428625"/>
          </a:xfrm>
          <a:prstGeom prst="rect">
            <a:avLst/>
          </a:prstGeom>
        </p:spPr>
      </p:pic>
      <p:pic>
        <p:nvPicPr>
          <p:cNvPr id="12" name="Imagen 11"/>
          <p:cNvPicPr>
            <a:picLocks noChangeAspect="1"/>
          </p:cNvPicPr>
          <p:nvPr/>
        </p:nvPicPr>
        <p:blipFill>
          <a:blip r:embed="rId5"/>
          <a:stretch>
            <a:fillRect/>
          </a:stretch>
        </p:blipFill>
        <p:spPr>
          <a:xfrm>
            <a:off x="503797" y="1549613"/>
            <a:ext cx="2678420" cy="2745661"/>
          </a:xfrm>
          <a:prstGeom prst="rect">
            <a:avLst/>
          </a:prstGeom>
        </p:spPr>
      </p:pic>
      <p:sp>
        <p:nvSpPr>
          <p:cNvPr id="13" name="Rectángulo 12"/>
          <p:cNvSpPr/>
          <p:nvPr/>
        </p:nvSpPr>
        <p:spPr>
          <a:xfrm>
            <a:off x="6324496" y="6473710"/>
            <a:ext cx="5867504" cy="369332"/>
          </a:xfrm>
          <a:prstGeom prst="rect">
            <a:avLst/>
          </a:prstGeom>
        </p:spPr>
        <p:txBody>
          <a:bodyPr wrap="none">
            <a:spAutoFit/>
          </a:bodyPr>
          <a:lstStyle/>
          <a:p>
            <a:r>
              <a:rPr lang="es-419" dirty="0"/>
              <a:t>https://en.wikipedia.org/wiki/Algebraic_notation_(chess)</a:t>
            </a:r>
          </a:p>
        </p:txBody>
      </p:sp>
      <p:sp>
        <p:nvSpPr>
          <p:cNvPr id="14" name="Rectángulo redondeado 13"/>
          <p:cNvSpPr/>
          <p:nvPr/>
        </p:nvSpPr>
        <p:spPr>
          <a:xfrm>
            <a:off x="604433" y="4636019"/>
            <a:ext cx="2577783" cy="1957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K: rey</a:t>
            </a:r>
          </a:p>
          <a:p>
            <a:pPr algn="ctr"/>
            <a:r>
              <a:rPr lang="es-419" dirty="0"/>
              <a:t>Q: reina</a:t>
            </a:r>
          </a:p>
          <a:p>
            <a:pPr algn="ctr"/>
            <a:r>
              <a:rPr lang="es-419" dirty="0"/>
              <a:t>R: Torre</a:t>
            </a:r>
          </a:p>
          <a:p>
            <a:pPr algn="ctr"/>
            <a:r>
              <a:rPr lang="es-419" dirty="0"/>
              <a:t>B: Alfil</a:t>
            </a:r>
          </a:p>
          <a:p>
            <a:pPr algn="ctr"/>
            <a:r>
              <a:rPr lang="es-419" dirty="0"/>
              <a:t>N: Caballo</a:t>
            </a:r>
          </a:p>
        </p:txBody>
      </p:sp>
      <p:pic>
        <p:nvPicPr>
          <p:cNvPr id="15" name="Imagen 14"/>
          <p:cNvPicPr>
            <a:picLocks noChangeAspect="1"/>
          </p:cNvPicPr>
          <p:nvPr/>
        </p:nvPicPr>
        <p:blipFill>
          <a:blip r:embed="rId6"/>
          <a:stretch>
            <a:fillRect/>
          </a:stretch>
        </p:blipFill>
        <p:spPr>
          <a:xfrm>
            <a:off x="9263274" y="2727393"/>
            <a:ext cx="1866900" cy="942975"/>
          </a:xfrm>
          <a:prstGeom prst="rect">
            <a:avLst/>
          </a:prstGeom>
        </p:spPr>
      </p:pic>
      <p:sp>
        <p:nvSpPr>
          <p:cNvPr id="16" name="Rectángulo redondeado 15"/>
          <p:cNvSpPr/>
          <p:nvPr/>
        </p:nvSpPr>
        <p:spPr>
          <a:xfrm>
            <a:off x="4273090" y="4277067"/>
            <a:ext cx="6857084" cy="18236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Jugada que maximiza E (y por lo tanto U) para las piezas blancas dado el estado actual del tablero, Ej. Nf3, caballo a f3</a:t>
            </a:r>
          </a:p>
        </p:txBody>
      </p:sp>
    </p:spTree>
    <p:extLst>
      <p:ext uri="{BB962C8B-B14F-4D97-AF65-F5344CB8AC3E}">
        <p14:creationId xmlns:p14="http://schemas.microsoft.com/office/powerpoint/2010/main" val="1485462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Política</a:t>
            </a:r>
          </a:p>
        </p:txBody>
      </p:sp>
      <p:sp>
        <p:nvSpPr>
          <p:cNvPr id="4" name="Rectángulo 3"/>
          <p:cNvSpPr/>
          <p:nvPr/>
        </p:nvSpPr>
        <p:spPr>
          <a:xfrm>
            <a:off x="604434" y="2001989"/>
            <a:ext cx="780983"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P(</a:t>
            </a:r>
            <a:endParaRPr lang="es-ES" sz="5400" b="0" cap="none" spc="0" dirty="0">
              <a:ln w="0"/>
              <a:solidFill>
                <a:schemeClr val="tx1"/>
              </a:solidFill>
              <a:effectLst>
                <a:outerShdw blurRad="38100" dist="19050" dir="2700000" algn="tl" rotWithShape="0">
                  <a:schemeClr val="dk1">
                    <a:alpha val="40000"/>
                  </a:schemeClr>
                </a:outerShdw>
              </a:effectLst>
            </a:endParaRPr>
          </a:p>
        </p:txBody>
      </p:sp>
      <p:pic>
        <p:nvPicPr>
          <p:cNvPr id="5" name="Imagen 4"/>
          <p:cNvPicPr>
            <a:picLocks noChangeAspect="1"/>
          </p:cNvPicPr>
          <p:nvPr/>
        </p:nvPicPr>
        <p:blipFill>
          <a:blip r:embed="rId2"/>
          <a:stretch>
            <a:fillRect/>
          </a:stretch>
        </p:blipFill>
        <p:spPr>
          <a:xfrm>
            <a:off x="3678144" y="2348195"/>
            <a:ext cx="400050" cy="428625"/>
          </a:xfrm>
          <a:prstGeom prst="rect">
            <a:avLst/>
          </a:prstGeom>
        </p:spPr>
      </p:pic>
      <p:sp>
        <p:nvSpPr>
          <p:cNvPr id="6" name="Rectángulo 5"/>
          <p:cNvSpPr/>
          <p:nvPr/>
        </p:nvSpPr>
        <p:spPr>
          <a:xfrm>
            <a:off x="3304183" y="2019875"/>
            <a:ext cx="335348"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a:t>
            </a: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7" name="Rectángulo 6"/>
          <p:cNvSpPr/>
          <p:nvPr/>
        </p:nvSpPr>
        <p:spPr>
          <a:xfrm>
            <a:off x="4078194" y="1996157"/>
            <a:ext cx="393056"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a:t>
            </a:r>
            <a:endParaRPr lang="es-ES" sz="5400" b="0" cap="none" spc="0" dirty="0">
              <a:ln w="0"/>
              <a:solidFill>
                <a:schemeClr val="tx1"/>
              </a:solidFill>
              <a:effectLst>
                <a:outerShdw blurRad="38100" dist="19050" dir="2700000" algn="tl" rotWithShape="0">
                  <a:schemeClr val="dk1">
                    <a:alpha val="40000"/>
                  </a:schemeClr>
                </a:outerShdw>
              </a:effectLst>
            </a:endParaRPr>
          </a:p>
        </p:txBody>
      </p:sp>
      <p:pic>
        <p:nvPicPr>
          <p:cNvPr id="8" name="Imagen 7"/>
          <p:cNvPicPr>
            <a:picLocks noChangeAspect="1"/>
          </p:cNvPicPr>
          <p:nvPr/>
        </p:nvPicPr>
        <p:blipFill>
          <a:blip r:embed="rId3"/>
          <a:stretch>
            <a:fillRect/>
          </a:stretch>
        </p:blipFill>
        <p:spPr>
          <a:xfrm>
            <a:off x="1429671" y="1667673"/>
            <a:ext cx="1905000" cy="1905000"/>
          </a:xfrm>
          <a:prstGeom prst="rect">
            <a:avLst/>
          </a:prstGeom>
        </p:spPr>
      </p:pic>
      <p:sp>
        <p:nvSpPr>
          <p:cNvPr id="9" name="Rectángulo redondeado 8"/>
          <p:cNvSpPr/>
          <p:nvPr/>
        </p:nvSpPr>
        <p:spPr>
          <a:xfrm>
            <a:off x="4871300" y="1864994"/>
            <a:ext cx="6857084" cy="18236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Una de las dificultades es que la política debe aceptar cualquier estado del juego, en general es imposible que en cualquier juego se haya visitado cada posible estado, luego se requiere una función que responda con una jugada a todo evento</a:t>
            </a:r>
          </a:p>
        </p:txBody>
      </p:sp>
      <p:sp>
        <p:nvSpPr>
          <p:cNvPr id="10" name="Flecha abajo 9"/>
          <p:cNvSpPr/>
          <p:nvPr/>
        </p:nvSpPr>
        <p:spPr>
          <a:xfrm>
            <a:off x="8057526" y="3855568"/>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1" name="Rectángulo redondeado 10"/>
          <p:cNvSpPr/>
          <p:nvPr/>
        </p:nvSpPr>
        <p:spPr>
          <a:xfrm>
            <a:off x="6003758" y="5089358"/>
            <a:ext cx="4582084" cy="14678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Esto hace que el uso de redes neuronales sea tan apropiado, pues para cualquier entrada la red actúa como “interpolador” y genera una salida</a:t>
            </a:r>
          </a:p>
        </p:txBody>
      </p:sp>
      <p:sp>
        <p:nvSpPr>
          <p:cNvPr id="12" name="Rectángulo redondeado 11"/>
          <p:cNvSpPr/>
          <p:nvPr/>
        </p:nvSpPr>
        <p:spPr>
          <a:xfrm>
            <a:off x="871164" y="3919576"/>
            <a:ext cx="3022013" cy="263763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Se pueden obtener buenos resultados combinando tablas de jugadas predefinidas con movidas ventajosas y búsqueda o una función de aproximación para el resto de los casos</a:t>
            </a:r>
          </a:p>
        </p:txBody>
      </p:sp>
    </p:spTree>
    <p:extLst>
      <p:ext uri="{BB962C8B-B14F-4D97-AF65-F5344CB8AC3E}">
        <p14:creationId xmlns:p14="http://schemas.microsoft.com/office/powerpoint/2010/main" val="3660271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Estrategias de Optimización de la Búsqueda</a:t>
            </a:r>
          </a:p>
        </p:txBody>
      </p:sp>
      <p:sp>
        <p:nvSpPr>
          <p:cNvPr id="3" name="Marcador de contenido 2"/>
          <p:cNvSpPr>
            <a:spLocks noGrp="1"/>
          </p:cNvSpPr>
          <p:nvPr>
            <p:ph idx="1"/>
          </p:nvPr>
        </p:nvSpPr>
        <p:spPr>
          <a:xfrm>
            <a:off x="838201" y="1825625"/>
            <a:ext cx="10686534" cy="4351338"/>
          </a:xfrm>
        </p:spPr>
        <p:txBody>
          <a:bodyPr/>
          <a:lstStyle/>
          <a:p>
            <a:r>
              <a:rPr lang="es-419" dirty="0"/>
              <a:t>La jugada inicial es complicada para algoritmos de búsqueda como </a:t>
            </a:r>
            <a:r>
              <a:rPr lang="es-419" dirty="0" err="1"/>
              <a:t>minimax</a:t>
            </a:r>
            <a:r>
              <a:rPr lang="es-419" dirty="0"/>
              <a:t>/</a:t>
            </a:r>
            <a:r>
              <a:rPr lang="es-419" dirty="0" err="1"/>
              <a:t>expectimax</a:t>
            </a:r>
            <a:r>
              <a:rPr lang="es-419" dirty="0"/>
              <a:t>, porque el proceso comienza desde la raíz del árbol, donde hay más combinatoria. En cuanto hacemos una jugada, hay una gran parte del árbol que se poda. Una forma de optimizar esto son las </a:t>
            </a:r>
            <a:r>
              <a:rPr lang="es-419" b="1" i="1" dirty="0"/>
              <a:t>tablas de apertura</a:t>
            </a:r>
            <a:r>
              <a:rPr lang="es-419" dirty="0"/>
              <a:t>, que contienen formas ventajosas de comenzar el juego. </a:t>
            </a:r>
          </a:p>
          <a:p>
            <a:endParaRPr lang="es-419" dirty="0"/>
          </a:p>
          <a:p>
            <a:endParaRPr lang="es-419" dirty="0"/>
          </a:p>
        </p:txBody>
      </p:sp>
      <p:pic>
        <p:nvPicPr>
          <p:cNvPr id="4" name="Imagen 3"/>
          <p:cNvPicPr>
            <a:picLocks noChangeAspect="1"/>
          </p:cNvPicPr>
          <p:nvPr/>
        </p:nvPicPr>
        <p:blipFill>
          <a:blip r:embed="rId2"/>
          <a:stretch>
            <a:fillRect/>
          </a:stretch>
        </p:blipFill>
        <p:spPr>
          <a:xfrm>
            <a:off x="1015441" y="3587707"/>
            <a:ext cx="2466975" cy="2466975"/>
          </a:xfrm>
          <a:prstGeom prst="rect">
            <a:avLst/>
          </a:prstGeom>
        </p:spPr>
      </p:pic>
      <p:sp>
        <p:nvSpPr>
          <p:cNvPr id="5" name="Rectángulo 4"/>
          <p:cNvSpPr/>
          <p:nvPr/>
        </p:nvSpPr>
        <p:spPr>
          <a:xfrm>
            <a:off x="8111651" y="6366474"/>
            <a:ext cx="3547510" cy="369332"/>
          </a:xfrm>
          <a:prstGeom prst="rect">
            <a:avLst/>
          </a:prstGeom>
        </p:spPr>
        <p:txBody>
          <a:bodyPr wrap="none">
            <a:spAutoFit/>
          </a:bodyPr>
          <a:lstStyle/>
          <a:p>
            <a:r>
              <a:rPr lang="es-419" dirty="0"/>
              <a:t>https://www.chess.com/openings</a:t>
            </a:r>
          </a:p>
        </p:txBody>
      </p:sp>
      <p:pic>
        <p:nvPicPr>
          <p:cNvPr id="6" name="Imagen 5"/>
          <p:cNvPicPr>
            <a:picLocks noChangeAspect="1"/>
          </p:cNvPicPr>
          <p:nvPr/>
        </p:nvPicPr>
        <p:blipFill>
          <a:blip r:embed="rId3"/>
          <a:stretch>
            <a:fillRect/>
          </a:stretch>
        </p:blipFill>
        <p:spPr>
          <a:xfrm>
            <a:off x="6774056" y="2978555"/>
            <a:ext cx="4750679" cy="3293163"/>
          </a:xfrm>
          <a:prstGeom prst="rect">
            <a:avLst/>
          </a:prstGeom>
        </p:spPr>
      </p:pic>
    </p:spTree>
    <p:extLst>
      <p:ext uri="{BB962C8B-B14F-4D97-AF65-F5344CB8AC3E}">
        <p14:creationId xmlns:p14="http://schemas.microsoft.com/office/powerpoint/2010/main" val="3561439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Estrategias de Optimización de la Búsqueda</a:t>
            </a:r>
          </a:p>
        </p:txBody>
      </p:sp>
      <p:sp>
        <p:nvSpPr>
          <p:cNvPr id="3" name="Marcador de contenido 2"/>
          <p:cNvSpPr>
            <a:spLocks noGrp="1"/>
          </p:cNvSpPr>
          <p:nvPr>
            <p:ph idx="1"/>
          </p:nvPr>
        </p:nvSpPr>
        <p:spPr>
          <a:xfrm>
            <a:off x="838201" y="1825625"/>
            <a:ext cx="10686534" cy="4351338"/>
          </a:xfrm>
        </p:spPr>
        <p:txBody>
          <a:bodyPr/>
          <a:lstStyle/>
          <a:p>
            <a:r>
              <a:rPr lang="es-419" dirty="0"/>
              <a:t>Dado que el árbol de búsqueda del juego puede llegar por varios caminos al mismo estado, podemos almacenar en memoria la utilidad/valor de un estado ya visitado, para evitar volver a expandirlo. Este tipo de tabla, se llama </a:t>
            </a:r>
            <a:r>
              <a:rPr lang="es-419" b="1" i="1" dirty="0"/>
              <a:t>tabla de transposición</a:t>
            </a:r>
            <a:r>
              <a:rPr lang="es-419" dirty="0"/>
              <a:t>.</a:t>
            </a:r>
          </a:p>
        </p:txBody>
      </p:sp>
      <p:pic>
        <p:nvPicPr>
          <p:cNvPr id="7" name="Imagen 6"/>
          <p:cNvPicPr>
            <a:picLocks noChangeAspect="1"/>
          </p:cNvPicPr>
          <p:nvPr/>
        </p:nvPicPr>
        <p:blipFill>
          <a:blip r:embed="rId2"/>
          <a:stretch>
            <a:fillRect/>
          </a:stretch>
        </p:blipFill>
        <p:spPr>
          <a:xfrm>
            <a:off x="2222157" y="3318608"/>
            <a:ext cx="2351454" cy="2207565"/>
          </a:xfrm>
          <a:prstGeom prst="rect">
            <a:avLst/>
          </a:prstGeom>
        </p:spPr>
      </p:pic>
      <p:sp>
        <p:nvSpPr>
          <p:cNvPr id="8" name="Rectángulo 7"/>
          <p:cNvSpPr/>
          <p:nvPr/>
        </p:nvSpPr>
        <p:spPr>
          <a:xfrm>
            <a:off x="3397884" y="4422390"/>
            <a:ext cx="1363586" cy="12287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9" name="Rectángulo 8"/>
          <p:cNvSpPr/>
          <p:nvPr/>
        </p:nvSpPr>
        <p:spPr>
          <a:xfrm>
            <a:off x="6071286" y="3318608"/>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10" name="Rectángulo 9"/>
          <p:cNvSpPr/>
          <p:nvPr/>
        </p:nvSpPr>
        <p:spPr>
          <a:xfrm>
            <a:off x="6528486" y="3318608"/>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1" name="Rectángulo 10"/>
          <p:cNvSpPr/>
          <p:nvPr/>
        </p:nvSpPr>
        <p:spPr>
          <a:xfrm>
            <a:off x="6985686" y="3318608"/>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2" name="Rectángulo 11"/>
          <p:cNvSpPr/>
          <p:nvPr/>
        </p:nvSpPr>
        <p:spPr>
          <a:xfrm>
            <a:off x="7442886" y="3318608"/>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3" name="Rectángulo 12"/>
          <p:cNvSpPr/>
          <p:nvPr/>
        </p:nvSpPr>
        <p:spPr>
          <a:xfrm>
            <a:off x="7900086" y="3318608"/>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o</a:t>
            </a:r>
          </a:p>
        </p:txBody>
      </p:sp>
      <p:sp>
        <p:nvSpPr>
          <p:cNvPr id="14" name="Rectángulo 13"/>
          <p:cNvSpPr/>
          <p:nvPr/>
        </p:nvSpPr>
        <p:spPr>
          <a:xfrm>
            <a:off x="8357286" y="3318608"/>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5" name="Rectángulo 14"/>
          <p:cNvSpPr/>
          <p:nvPr/>
        </p:nvSpPr>
        <p:spPr>
          <a:xfrm>
            <a:off x="8814486" y="3318608"/>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6" name="Rectángulo 15"/>
          <p:cNvSpPr/>
          <p:nvPr/>
        </p:nvSpPr>
        <p:spPr>
          <a:xfrm>
            <a:off x="9271686" y="3318608"/>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7" name="Rectángulo 16"/>
          <p:cNvSpPr/>
          <p:nvPr/>
        </p:nvSpPr>
        <p:spPr>
          <a:xfrm>
            <a:off x="9728886" y="3318608"/>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8" name="Flecha derecha 17"/>
          <p:cNvSpPr/>
          <p:nvPr/>
        </p:nvSpPr>
        <p:spPr>
          <a:xfrm>
            <a:off x="10546327" y="330489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clave</a:t>
            </a:r>
          </a:p>
        </p:txBody>
      </p:sp>
      <p:sp>
        <p:nvSpPr>
          <p:cNvPr id="19" name="Rectángulo 18"/>
          <p:cNvSpPr/>
          <p:nvPr/>
        </p:nvSpPr>
        <p:spPr>
          <a:xfrm>
            <a:off x="296011" y="6357418"/>
            <a:ext cx="5885457" cy="369332"/>
          </a:xfrm>
          <a:prstGeom prst="rect">
            <a:avLst/>
          </a:prstGeom>
        </p:spPr>
        <p:txBody>
          <a:bodyPr wrap="none">
            <a:spAutoFit/>
          </a:bodyPr>
          <a:lstStyle/>
          <a:p>
            <a:r>
              <a:rPr lang="es-419" dirty="0"/>
              <a:t>https://www.chessprogramming.org/Transposition_Table</a:t>
            </a:r>
          </a:p>
        </p:txBody>
      </p:sp>
    </p:spTree>
    <p:extLst>
      <p:ext uri="{BB962C8B-B14F-4D97-AF65-F5344CB8AC3E}">
        <p14:creationId xmlns:p14="http://schemas.microsoft.com/office/powerpoint/2010/main" val="3098960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Estrategias de Optimización de la Búsqueda</a:t>
            </a:r>
            <a:br>
              <a:rPr lang="es-419" dirty="0"/>
            </a:br>
            <a:r>
              <a:rPr lang="es-419" dirty="0"/>
              <a:t>Hash Zobrist</a:t>
            </a:r>
          </a:p>
        </p:txBody>
      </p:sp>
      <p:sp>
        <p:nvSpPr>
          <p:cNvPr id="3" name="Marcador de contenido 2"/>
          <p:cNvSpPr>
            <a:spLocks noGrp="1"/>
          </p:cNvSpPr>
          <p:nvPr>
            <p:ph idx="1"/>
          </p:nvPr>
        </p:nvSpPr>
        <p:spPr>
          <a:xfrm>
            <a:off x="838201" y="1825625"/>
            <a:ext cx="10686534" cy="4351338"/>
          </a:xfrm>
        </p:spPr>
        <p:txBody>
          <a:bodyPr/>
          <a:lstStyle/>
          <a:p>
            <a:r>
              <a:rPr lang="es-419" dirty="0"/>
              <a:t>La tabla de transposición la podemos configurar como una tabla de hash usando una clave </a:t>
            </a:r>
            <a:r>
              <a:rPr lang="es-419" b="1" i="1" dirty="0"/>
              <a:t>Zobrist </a:t>
            </a:r>
            <a:r>
              <a:rPr lang="es-419" dirty="0"/>
              <a:t>(1960, Albert Zobrist). El hash Zobrist se basa en asignar una secuencia aleatoria y única de números binarios a cada posible posición de una pieza en el tablero. Por ejemplo, en el gato el tablero tiene 9 posiciones y 2 posibles jugadas en cada una, por lo que una clave en este caso requiere 9 x 2 =18 secuencias.</a:t>
            </a:r>
          </a:p>
          <a:p>
            <a:endParaRPr lang="es-419" dirty="0"/>
          </a:p>
        </p:txBody>
      </p:sp>
      <p:sp>
        <p:nvSpPr>
          <p:cNvPr id="4" name="Rectángulo 8">
            <a:extLst>
              <a:ext uri="{FF2B5EF4-FFF2-40B4-BE49-F238E27FC236}">
                <a16:creationId xmlns:a16="http://schemas.microsoft.com/office/drawing/2014/main" id="{C48ED97F-6C44-6BBC-1554-8DEB0889CEE2}"/>
              </a:ext>
            </a:extLst>
          </p:cNvPr>
          <p:cNvSpPr/>
          <p:nvPr/>
        </p:nvSpPr>
        <p:spPr>
          <a:xfrm>
            <a:off x="838201" y="3636660"/>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tx1"/>
              </a:solidFill>
            </a:endParaRPr>
          </a:p>
        </p:txBody>
      </p:sp>
      <p:sp>
        <p:nvSpPr>
          <p:cNvPr id="7" name="Rectángulo 9">
            <a:extLst>
              <a:ext uri="{FF2B5EF4-FFF2-40B4-BE49-F238E27FC236}">
                <a16:creationId xmlns:a16="http://schemas.microsoft.com/office/drawing/2014/main" id="{96E78F55-2D32-6ACF-975C-CA29951F9CF6}"/>
              </a:ext>
            </a:extLst>
          </p:cNvPr>
          <p:cNvSpPr/>
          <p:nvPr/>
        </p:nvSpPr>
        <p:spPr>
          <a:xfrm>
            <a:off x="1295401" y="3636660"/>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8" name="Rectángulo 10">
            <a:extLst>
              <a:ext uri="{FF2B5EF4-FFF2-40B4-BE49-F238E27FC236}">
                <a16:creationId xmlns:a16="http://schemas.microsoft.com/office/drawing/2014/main" id="{B19C3266-3C23-FDA9-DADB-6C936E11A38C}"/>
              </a:ext>
            </a:extLst>
          </p:cNvPr>
          <p:cNvSpPr/>
          <p:nvPr/>
        </p:nvSpPr>
        <p:spPr>
          <a:xfrm>
            <a:off x="1752601" y="3636660"/>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0" name="Rectángulo 11">
            <a:extLst>
              <a:ext uri="{FF2B5EF4-FFF2-40B4-BE49-F238E27FC236}">
                <a16:creationId xmlns:a16="http://schemas.microsoft.com/office/drawing/2014/main" id="{4ADD8F22-BC4E-882B-5CDF-509AAD7060EA}"/>
              </a:ext>
            </a:extLst>
          </p:cNvPr>
          <p:cNvSpPr/>
          <p:nvPr/>
        </p:nvSpPr>
        <p:spPr>
          <a:xfrm>
            <a:off x="2209801" y="3636660"/>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1" name="Rectángulo 12">
            <a:extLst>
              <a:ext uri="{FF2B5EF4-FFF2-40B4-BE49-F238E27FC236}">
                <a16:creationId xmlns:a16="http://schemas.microsoft.com/office/drawing/2014/main" id="{E28E6E9C-D616-BEC3-CA48-E7FD028DA621}"/>
              </a:ext>
            </a:extLst>
          </p:cNvPr>
          <p:cNvSpPr/>
          <p:nvPr/>
        </p:nvSpPr>
        <p:spPr>
          <a:xfrm>
            <a:off x="2667001" y="3636660"/>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tx1"/>
              </a:solidFill>
            </a:endParaRPr>
          </a:p>
        </p:txBody>
      </p:sp>
      <p:sp>
        <p:nvSpPr>
          <p:cNvPr id="12" name="Rectángulo 13">
            <a:extLst>
              <a:ext uri="{FF2B5EF4-FFF2-40B4-BE49-F238E27FC236}">
                <a16:creationId xmlns:a16="http://schemas.microsoft.com/office/drawing/2014/main" id="{C436CE2C-C4D0-7EE4-190A-23234E81FAD1}"/>
              </a:ext>
            </a:extLst>
          </p:cNvPr>
          <p:cNvSpPr/>
          <p:nvPr/>
        </p:nvSpPr>
        <p:spPr>
          <a:xfrm>
            <a:off x="3124201" y="3636660"/>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3" name="Rectángulo 14">
            <a:extLst>
              <a:ext uri="{FF2B5EF4-FFF2-40B4-BE49-F238E27FC236}">
                <a16:creationId xmlns:a16="http://schemas.microsoft.com/office/drawing/2014/main" id="{A7802593-D52E-1ECD-6ADB-DC2293776A2B}"/>
              </a:ext>
            </a:extLst>
          </p:cNvPr>
          <p:cNvSpPr/>
          <p:nvPr/>
        </p:nvSpPr>
        <p:spPr>
          <a:xfrm>
            <a:off x="3581401" y="3636660"/>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4" name="Rectángulo 15">
            <a:extLst>
              <a:ext uri="{FF2B5EF4-FFF2-40B4-BE49-F238E27FC236}">
                <a16:creationId xmlns:a16="http://schemas.microsoft.com/office/drawing/2014/main" id="{1789098C-36AA-F4AA-A3FC-422E0DAB6561}"/>
              </a:ext>
            </a:extLst>
          </p:cNvPr>
          <p:cNvSpPr/>
          <p:nvPr/>
        </p:nvSpPr>
        <p:spPr>
          <a:xfrm>
            <a:off x="4038601" y="3636660"/>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5" name="Rectángulo 16">
            <a:extLst>
              <a:ext uri="{FF2B5EF4-FFF2-40B4-BE49-F238E27FC236}">
                <a16:creationId xmlns:a16="http://schemas.microsoft.com/office/drawing/2014/main" id="{751186D2-9637-193A-389B-36064F96B624}"/>
              </a:ext>
            </a:extLst>
          </p:cNvPr>
          <p:cNvSpPr/>
          <p:nvPr/>
        </p:nvSpPr>
        <p:spPr>
          <a:xfrm>
            <a:off x="4495801" y="3636660"/>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6" name="Rectángulo 8">
            <a:extLst>
              <a:ext uri="{FF2B5EF4-FFF2-40B4-BE49-F238E27FC236}">
                <a16:creationId xmlns:a16="http://schemas.microsoft.com/office/drawing/2014/main" id="{F80CC111-8396-C29F-4F45-3F797C042569}"/>
              </a:ext>
            </a:extLst>
          </p:cNvPr>
          <p:cNvSpPr/>
          <p:nvPr/>
        </p:nvSpPr>
        <p:spPr>
          <a:xfrm>
            <a:off x="838201" y="4482017"/>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tx1"/>
              </a:solidFill>
            </a:endParaRPr>
          </a:p>
        </p:txBody>
      </p:sp>
      <p:sp>
        <p:nvSpPr>
          <p:cNvPr id="17" name="Rectángulo 9">
            <a:extLst>
              <a:ext uri="{FF2B5EF4-FFF2-40B4-BE49-F238E27FC236}">
                <a16:creationId xmlns:a16="http://schemas.microsoft.com/office/drawing/2014/main" id="{05153591-7D90-E878-7FCA-FC3BA11BF721}"/>
              </a:ext>
            </a:extLst>
          </p:cNvPr>
          <p:cNvSpPr/>
          <p:nvPr/>
        </p:nvSpPr>
        <p:spPr>
          <a:xfrm>
            <a:off x="1295401" y="4482017"/>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8" name="Rectángulo 10">
            <a:extLst>
              <a:ext uri="{FF2B5EF4-FFF2-40B4-BE49-F238E27FC236}">
                <a16:creationId xmlns:a16="http://schemas.microsoft.com/office/drawing/2014/main" id="{B59463E1-FCEE-B11D-4788-0DA0A3E42FA1}"/>
              </a:ext>
            </a:extLst>
          </p:cNvPr>
          <p:cNvSpPr/>
          <p:nvPr/>
        </p:nvSpPr>
        <p:spPr>
          <a:xfrm>
            <a:off x="1752601" y="4482017"/>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1" name="Rectángulo 11">
            <a:extLst>
              <a:ext uri="{FF2B5EF4-FFF2-40B4-BE49-F238E27FC236}">
                <a16:creationId xmlns:a16="http://schemas.microsoft.com/office/drawing/2014/main" id="{A218A980-820E-E5F7-44B6-F21107CF94E0}"/>
              </a:ext>
            </a:extLst>
          </p:cNvPr>
          <p:cNvSpPr/>
          <p:nvPr/>
        </p:nvSpPr>
        <p:spPr>
          <a:xfrm>
            <a:off x="2209801" y="4482017"/>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2" name="Rectángulo 12">
            <a:extLst>
              <a:ext uri="{FF2B5EF4-FFF2-40B4-BE49-F238E27FC236}">
                <a16:creationId xmlns:a16="http://schemas.microsoft.com/office/drawing/2014/main" id="{19233ABC-0DE4-70F8-5414-17CF86950B15}"/>
              </a:ext>
            </a:extLst>
          </p:cNvPr>
          <p:cNvSpPr/>
          <p:nvPr/>
        </p:nvSpPr>
        <p:spPr>
          <a:xfrm>
            <a:off x="2667001" y="4482017"/>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O</a:t>
            </a:r>
          </a:p>
        </p:txBody>
      </p:sp>
      <p:sp>
        <p:nvSpPr>
          <p:cNvPr id="33" name="Rectángulo 13">
            <a:extLst>
              <a:ext uri="{FF2B5EF4-FFF2-40B4-BE49-F238E27FC236}">
                <a16:creationId xmlns:a16="http://schemas.microsoft.com/office/drawing/2014/main" id="{62BD4F26-6A87-8DFD-9840-B2CBC322BD1B}"/>
              </a:ext>
            </a:extLst>
          </p:cNvPr>
          <p:cNvSpPr/>
          <p:nvPr/>
        </p:nvSpPr>
        <p:spPr>
          <a:xfrm>
            <a:off x="3124201" y="4482017"/>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4" name="Rectángulo 14">
            <a:extLst>
              <a:ext uri="{FF2B5EF4-FFF2-40B4-BE49-F238E27FC236}">
                <a16:creationId xmlns:a16="http://schemas.microsoft.com/office/drawing/2014/main" id="{283DE207-886C-68D9-3CF8-67434C1B5D9A}"/>
              </a:ext>
            </a:extLst>
          </p:cNvPr>
          <p:cNvSpPr/>
          <p:nvPr/>
        </p:nvSpPr>
        <p:spPr>
          <a:xfrm>
            <a:off x="3581401" y="4482017"/>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5" name="Rectángulo 15">
            <a:extLst>
              <a:ext uri="{FF2B5EF4-FFF2-40B4-BE49-F238E27FC236}">
                <a16:creationId xmlns:a16="http://schemas.microsoft.com/office/drawing/2014/main" id="{A6384A71-7F15-2242-59BB-444EF0C92333}"/>
              </a:ext>
            </a:extLst>
          </p:cNvPr>
          <p:cNvSpPr/>
          <p:nvPr/>
        </p:nvSpPr>
        <p:spPr>
          <a:xfrm>
            <a:off x="4038601" y="4482017"/>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6" name="Rectángulo 16">
            <a:extLst>
              <a:ext uri="{FF2B5EF4-FFF2-40B4-BE49-F238E27FC236}">
                <a16:creationId xmlns:a16="http://schemas.microsoft.com/office/drawing/2014/main" id="{695E25EB-E5D9-7D6F-8BE9-C13C82B87A3B}"/>
              </a:ext>
            </a:extLst>
          </p:cNvPr>
          <p:cNvSpPr/>
          <p:nvPr/>
        </p:nvSpPr>
        <p:spPr>
          <a:xfrm>
            <a:off x="4495801" y="4482017"/>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7" name="Rectángulo 18">
            <a:extLst>
              <a:ext uri="{FF2B5EF4-FFF2-40B4-BE49-F238E27FC236}">
                <a16:creationId xmlns:a16="http://schemas.microsoft.com/office/drawing/2014/main" id="{5F2E49F9-91F7-ED13-F362-47B000F4B2C9}"/>
              </a:ext>
            </a:extLst>
          </p:cNvPr>
          <p:cNvSpPr/>
          <p:nvPr/>
        </p:nvSpPr>
        <p:spPr>
          <a:xfrm>
            <a:off x="10667999" y="52953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0</a:t>
            </a:r>
          </a:p>
        </p:txBody>
      </p:sp>
      <p:sp>
        <p:nvSpPr>
          <p:cNvPr id="38" name="Rectángulo 19">
            <a:extLst>
              <a:ext uri="{FF2B5EF4-FFF2-40B4-BE49-F238E27FC236}">
                <a16:creationId xmlns:a16="http://schemas.microsoft.com/office/drawing/2014/main" id="{99A8E939-031B-91A6-A273-5DA65059F8C6}"/>
              </a:ext>
            </a:extLst>
          </p:cNvPr>
          <p:cNvSpPr/>
          <p:nvPr/>
        </p:nvSpPr>
        <p:spPr>
          <a:xfrm>
            <a:off x="11125199" y="52953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1</a:t>
            </a:r>
          </a:p>
        </p:txBody>
      </p:sp>
      <p:sp>
        <p:nvSpPr>
          <p:cNvPr id="39" name="Rectángulo 20">
            <a:extLst>
              <a:ext uri="{FF2B5EF4-FFF2-40B4-BE49-F238E27FC236}">
                <a16:creationId xmlns:a16="http://schemas.microsoft.com/office/drawing/2014/main" id="{257A9EAE-2B18-ED88-4280-BF0310654DE1}"/>
              </a:ext>
            </a:extLst>
          </p:cNvPr>
          <p:cNvSpPr/>
          <p:nvPr/>
        </p:nvSpPr>
        <p:spPr>
          <a:xfrm>
            <a:off x="11582399" y="52953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1</a:t>
            </a:r>
          </a:p>
        </p:txBody>
      </p:sp>
      <p:sp>
        <p:nvSpPr>
          <p:cNvPr id="40" name="Rectángulo 21">
            <a:extLst>
              <a:ext uri="{FF2B5EF4-FFF2-40B4-BE49-F238E27FC236}">
                <a16:creationId xmlns:a16="http://schemas.microsoft.com/office/drawing/2014/main" id="{AF043C42-1413-1D03-1A31-A25D954BB795}"/>
              </a:ext>
            </a:extLst>
          </p:cNvPr>
          <p:cNvSpPr/>
          <p:nvPr/>
        </p:nvSpPr>
        <p:spPr>
          <a:xfrm>
            <a:off x="10667999" y="57525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1</a:t>
            </a:r>
          </a:p>
        </p:txBody>
      </p:sp>
      <p:sp>
        <p:nvSpPr>
          <p:cNvPr id="41" name="Rectángulo 22">
            <a:extLst>
              <a:ext uri="{FF2B5EF4-FFF2-40B4-BE49-F238E27FC236}">
                <a16:creationId xmlns:a16="http://schemas.microsoft.com/office/drawing/2014/main" id="{9BF10683-DC99-8479-49B3-FB0B447824C9}"/>
              </a:ext>
            </a:extLst>
          </p:cNvPr>
          <p:cNvSpPr/>
          <p:nvPr/>
        </p:nvSpPr>
        <p:spPr>
          <a:xfrm>
            <a:off x="11125199" y="57525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0</a:t>
            </a:r>
          </a:p>
        </p:txBody>
      </p:sp>
      <p:sp>
        <p:nvSpPr>
          <p:cNvPr id="42" name="Rectángulo 23">
            <a:extLst>
              <a:ext uri="{FF2B5EF4-FFF2-40B4-BE49-F238E27FC236}">
                <a16:creationId xmlns:a16="http://schemas.microsoft.com/office/drawing/2014/main" id="{D704FA56-E723-15A1-BB00-09256BA961AC}"/>
              </a:ext>
            </a:extLst>
          </p:cNvPr>
          <p:cNvSpPr/>
          <p:nvPr/>
        </p:nvSpPr>
        <p:spPr>
          <a:xfrm>
            <a:off x="11582399" y="57525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1</a:t>
            </a:r>
          </a:p>
        </p:txBody>
      </p:sp>
      <p:sp>
        <p:nvSpPr>
          <p:cNvPr id="43" name="Rectángulo 24">
            <a:extLst>
              <a:ext uri="{FF2B5EF4-FFF2-40B4-BE49-F238E27FC236}">
                <a16:creationId xmlns:a16="http://schemas.microsoft.com/office/drawing/2014/main" id="{707F212A-2843-6A48-27F1-FC9834257EFE}"/>
              </a:ext>
            </a:extLst>
          </p:cNvPr>
          <p:cNvSpPr/>
          <p:nvPr/>
        </p:nvSpPr>
        <p:spPr>
          <a:xfrm>
            <a:off x="10667999" y="62097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1</a:t>
            </a:r>
          </a:p>
        </p:txBody>
      </p:sp>
      <p:sp>
        <p:nvSpPr>
          <p:cNvPr id="44" name="Rectángulo 25">
            <a:extLst>
              <a:ext uri="{FF2B5EF4-FFF2-40B4-BE49-F238E27FC236}">
                <a16:creationId xmlns:a16="http://schemas.microsoft.com/office/drawing/2014/main" id="{6BC2A7DA-29CC-D12A-0CE8-4448F3183E85}"/>
              </a:ext>
            </a:extLst>
          </p:cNvPr>
          <p:cNvSpPr/>
          <p:nvPr/>
        </p:nvSpPr>
        <p:spPr>
          <a:xfrm>
            <a:off x="11125199" y="62097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1</a:t>
            </a:r>
          </a:p>
        </p:txBody>
      </p:sp>
      <p:sp>
        <p:nvSpPr>
          <p:cNvPr id="45" name="Rectángulo 26">
            <a:extLst>
              <a:ext uri="{FF2B5EF4-FFF2-40B4-BE49-F238E27FC236}">
                <a16:creationId xmlns:a16="http://schemas.microsoft.com/office/drawing/2014/main" id="{50DF85BB-9579-14D7-CF2D-6C149D64C574}"/>
              </a:ext>
            </a:extLst>
          </p:cNvPr>
          <p:cNvSpPr/>
          <p:nvPr/>
        </p:nvSpPr>
        <p:spPr>
          <a:xfrm>
            <a:off x="11582399" y="62097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0</a:t>
            </a:r>
          </a:p>
        </p:txBody>
      </p:sp>
      <p:sp>
        <p:nvSpPr>
          <p:cNvPr id="46" name="Rectángulo 27">
            <a:extLst>
              <a:ext uri="{FF2B5EF4-FFF2-40B4-BE49-F238E27FC236}">
                <a16:creationId xmlns:a16="http://schemas.microsoft.com/office/drawing/2014/main" id="{E1A73CAA-FE56-E832-838A-A784D34909DF}"/>
              </a:ext>
            </a:extLst>
          </p:cNvPr>
          <p:cNvSpPr/>
          <p:nvPr/>
        </p:nvSpPr>
        <p:spPr>
          <a:xfrm>
            <a:off x="10667999" y="48381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0</a:t>
            </a:r>
          </a:p>
        </p:txBody>
      </p:sp>
      <p:sp>
        <p:nvSpPr>
          <p:cNvPr id="47" name="Rectángulo 28">
            <a:extLst>
              <a:ext uri="{FF2B5EF4-FFF2-40B4-BE49-F238E27FC236}">
                <a16:creationId xmlns:a16="http://schemas.microsoft.com/office/drawing/2014/main" id="{3F9D44DB-D039-A199-270C-DED821A67E73}"/>
              </a:ext>
            </a:extLst>
          </p:cNvPr>
          <p:cNvSpPr/>
          <p:nvPr/>
        </p:nvSpPr>
        <p:spPr>
          <a:xfrm>
            <a:off x="11125199" y="48381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0</a:t>
            </a:r>
          </a:p>
        </p:txBody>
      </p:sp>
      <p:sp>
        <p:nvSpPr>
          <p:cNvPr id="48" name="Rectángulo 29">
            <a:extLst>
              <a:ext uri="{FF2B5EF4-FFF2-40B4-BE49-F238E27FC236}">
                <a16:creationId xmlns:a16="http://schemas.microsoft.com/office/drawing/2014/main" id="{384AF419-9C4B-B204-F61D-C90BFD15B745}"/>
              </a:ext>
            </a:extLst>
          </p:cNvPr>
          <p:cNvSpPr/>
          <p:nvPr/>
        </p:nvSpPr>
        <p:spPr>
          <a:xfrm>
            <a:off x="11582399" y="48381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0</a:t>
            </a:r>
          </a:p>
        </p:txBody>
      </p:sp>
      <p:sp>
        <p:nvSpPr>
          <p:cNvPr id="49" name="Rectángulo 4">
            <a:extLst>
              <a:ext uri="{FF2B5EF4-FFF2-40B4-BE49-F238E27FC236}">
                <a16:creationId xmlns:a16="http://schemas.microsoft.com/office/drawing/2014/main" id="{3C466408-0524-05F3-55D4-B0605D222F61}"/>
              </a:ext>
            </a:extLst>
          </p:cNvPr>
          <p:cNvSpPr/>
          <p:nvPr/>
        </p:nvSpPr>
        <p:spPr>
          <a:xfrm>
            <a:off x="10865428" y="4189629"/>
            <a:ext cx="976742" cy="584775"/>
          </a:xfrm>
          <a:prstGeom prst="rect">
            <a:avLst/>
          </a:prstGeom>
          <a:noFill/>
        </p:spPr>
        <p:txBody>
          <a:bodyPr wrap="none" lIns="91440" tIns="45720" rIns="91440" bIns="45720">
            <a:spAutoFit/>
          </a:bodyPr>
          <a:lstStyle/>
          <a:p>
            <a:pPr algn="ctr"/>
            <a:r>
              <a:rPr lang="es-ES" sz="3200" b="0" cap="none" spc="0" dirty="0">
                <a:ln w="0"/>
                <a:solidFill>
                  <a:schemeClr val="tx1"/>
                </a:solidFill>
                <a:effectLst>
                  <a:outerShdw blurRad="38100" dist="19050" dir="2700000" algn="tl" rotWithShape="0">
                    <a:schemeClr val="dk1">
                      <a:alpha val="40000"/>
                    </a:schemeClr>
                  </a:outerShdw>
                </a:effectLst>
              </a:rPr>
              <a:t>XOR</a:t>
            </a:r>
          </a:p>
        </p:txBody>
      </p:sp>
      <p:sp>
        <p:nvSpPr>
          <p:cNvPr id="51" name="Rectángulo redondeado 73">
            <a:extLst>
              <a:ext uri="{FF2B5EF4-FFF2-40B4-BE49-F238E27FC236}">
                <a16:creationId xmlns:a16="http://schemas.microsoft.com/office/drawing/2014/main" id="{2263E5F4-D459-C61B-7FF3-9F245FB222C6}"/>
              </a:ext>
            </a:extLst>
          </p:cNvPr>
          <p:cNvSpPr/>
          <p:nvPr/>
        </p:nvSpPr>
        <p:spPr>
          <a:xfrm>
            <a:off x="838201" y="5154902"/>
            <a:ext cx="3530397" cy="165257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Cada pieza en una celda tiene un hash único. Un estado del tablero es el XOR de todas las piezas en sus posiciones. Un movimiento agrega una pieza al hash.</a:t>
            </a:r>
          </a:p>
        </p:txBody>
      </p:sp>
      <p:sp>
        <p:nvSpPr>
          <p:cNvPr id="52" name="Rectangle 51">
            <a:extLst>
              <a:ext uri="{FF2B5EF4-FFF2-40B4-BE49-F238E27FC236}">
                <a16:creationId xmlns:a16="http://schemas.microsoft.com/office/drawing/2014/main" id="{DD2F6789-EA68-772F-B074-871BF4DAF73E}"/>
              </a:ext>
            </a:extLst>
          </p:cNvPr>
          <p:cNvSpPr/>
          <p:nvPr/>
        </p:nvSpPr>
        <p:spPr>
          <a:xfrm>
            <a:off x="5450333" y="3403595"/>
            <a:ext cx="354616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000000000</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3" name="Rectangle 52">
            <a:extLst>
              <a:ext uri="{FF2B5EF4-FFF2-40B4-BE49-F238E27FC236}">
                <a16:creationId xmlns:a16="http://schemas.microsoft.com/office/drawing/2014/main" id="{911E51A3-D8B5-6B04-00EE-017EBE08FDDE}"/>
              </a:ext>
            </a:extLst>
          </p:cNvPr>
          <p:cNvSpPr/>
          <p:nvPr/>
        </p:nvSpPr>
        <p:spPr>
          <a:xfrm>
            <a:off x="5450333" y="4180519"/>
            <a:ext cx="354616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000010000</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4" name="Rectangle 53">
            <a:extLst>
              <a:ext uri="{FF2B5EF4-FFF2-40B4-BE49-F238E27FC236}">
                <a16:creationId xmlns:a16="http://schemas.microsoft.com/office/drawing/2014/main" id="{F2131FBB-BE5A-24A0-B4C8-6C013C85C06C}"/>
              </a:ext>
            </a:extLst>
          </p:cNvPr>
          <p:cNvSpPr/>
          <p:nvPr/>
        </p:nvSpPr>
        <p:spPr>
          <a:xfrm>
            <a:off x="5450333" y="5103849"/>
            <a:ext cx="3620931" cy="51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55" name="Rectangle 54">
            <a:extLst>
              <a:ext uri="{FF2B5EF4-FFF2-40B4-BE49-F238E27FC236}">
                <a16:creationId xmlns:a16="http://schemas.microsoft.com/office/drawing/2014/main" id="{B91DED55-A476-6964-A439-35274C75A95A}"/>
              </a:ext>
            </a:extLst>
          </p:cNvPr>
          <p:cNvSpPr/>
          <p:nvPr/>
        </p:nvSpPr>
        <p:spPr>
          <a:xfrm>
            <a:off x="5460843" y="5066791"/>
            <a:ext cx="354616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000010000</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47048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9FEF3-9AA9-AA1E-866B-079780313264}"/>
              </a:ext>
            </a:extLst>
          </p:cNvPr>
          <p:cNvSpPr>
            <a:spLocks noGrp="1"/>
          </p:cNvSpPr>
          <p:nvPr>
            <p:ph type="title"/>
          </p:nvPr>
        </p:nvSpPr>
        <p:spPr/>
        <p:txBody>
          <a:bodyPr/>
          <a:lstStyle/>
          <a:p>
            <a:r>
              <a:rPr lang="en-CL" dirty="0"/>
              <a:t>Hash Zobrist en el juego del gato</a:t>
            </a:r>
            <a:br>
              <a:rPr lang="en-CL" dirty="0"/>
            </a:br>
            <a:r>
              <a:rPr lang="en-CL" dirty="0"/>
              <a:t>Usando enteros de 32 bits</a:t>
            </a:r>
          </a:p>
        </p:txBody>
      </p:sp>
      <p:pic>
        <p:nvPicPr>
          <p:cNvPr id="5" name="Picture 4">
            <a:extLst>
              <a:ext uri="{FF2B5EF4-FFF2-40B4-BE49-F238E27FC236}">
                <a16:creationId xmlns:a16="http://schemas.microsoft.com/office/drawing/2014/main" id="{BA72896D-0DC1-1287-8F2F-CA21801A89F5}"/>
              </a:ext>
            </a:extLst>
          </p:cNvPr>
          <p:cNvPicPr>
            <a:picLocks noChangeAspect="1"/>
          </p:cNvPicPr>
          <p:nvPr/>
        </p:nvPicPr>
        <p:blipFill>
          <a:blip r:embed="rId2"/>
          <a:stretch>
            <a:fillRect/>
          </a:stretch>
        </p:blipFill>
        <p:spPr>
          <a:xfrm>
            <a:off x="0" y="1337198"/>
            <a:ext cx="12206580" cy="5271945"/>
          </a:xfrm>
          <a:prstGeom prst="rect">
            <a:avLst/>
          </a:prstGeom>
        </p:spPr>
      </p:pic>
    </p:spTree>
    <p:extLst>
      <p:ext uri="{BB962C8B-B14F-4D97-AF65-F5344CB8AC3E}">
        <p14:creationId xmlns:p14="http://schemas.microsoft.com/office/powerpoint/2010/main" val="4264377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Estrategias de Optimización de la Búsqueda</a:t>
            </a:r>
            <a:br>
              <a:rPr lang="es-419" dirty="0"/>
            </a:br>
            <a:r>
              <a:rPr lang="es-419" dirty="0"/>
              <a:t>Hash Zobrist</a:t>
            </a:r>
          </a:p>
        </p:txBody>
      </p:sp>
      <p:sp>
        <p:nvSpPr>
          <p:cNvPr id="4" name="Rectángulo 8">
            <a:extLst>
              <a:ext uri="{FF2B5EF4-FFF2-40B4-BE49-F238E27FC236}">
                <a16:creationId xmlns:a16="http://schemas.microsoft.com/office/drawing/2014/main" id="{C48ED97F-6C44-6BBC-1554-8DEB0889CEE2}"/>
              </a:ext>
            </a:extLst>
          </p:cNvPr>
          <p:cNvSpPr/>
          <p:nvPr/>
        </p:nvSpPr>
        <p:spPr>
          <a:xfrm>
            <a:off x="604434" y="164119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tx1"/>
              </a:solidFill>
            </a:endParaRPr>
          </a:p>
        </p:txBody>
      </p:sp>
      <p:sp>
        <p:nvSpPr>
          <p:cNvPr id="7" name="Rectángulo 9">
            <a:extLst>
              <a:ext uri="{FF2B5EF4-FFF2-40B4-BE49-F238E27FC236}">
                <a16:creationId xmlns:a16="http://schemas.microsoft.com/office/drawing/2014/main" id="{96E78F55-2D32-6ACF-975C-CA29951F9CF6}"/>
              </a:ext>
            </a:extLst>
          </p:cNvPr>
          <p:cNvSpPr/>
          <p:nvPr/>
        </p:nvSpPr>
        <p:spPr>
          <a:xfrm>
            <a:off x="1061634" y="164119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8" name="Rectángulo 10">
            <a:extLst>
              <a:ext uri="{FF2B5EF4-FFF2-40B4-BE49-F238E27FC236}">
                <a16:creationId xmlns:a16="http://schemas.microsoft.com/office/drawing/2014/main" id="{B19C3266-3C23-FDA9-DADB-6C936E11A38C}"/>
              </a:ext>
            </a:extLst>
          </p:cNvPr>
          <p:cNvSpPr/>
          <p:nvPr/>
        </p:nvSpPr>
        <p:spPr>
          <a:xfrm>
            <a:off x="1518834" y="164119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0" name="Rectángulo 11">
            <a:extLst>
              <a:ext uri="{FF2B5EF4-FFF2-40B4-BE49-F238E27FC236}">
                <a16:creationId xmlns:a16="http://schemas.microsoft.com/office/drawing/2014/main" id="{4ADD8F22-BC4E-882B-5CDF-509AAD7060EA}"/>
              </a:ext>
            </a:extLst>
          </p:cNvPr>
          <p:cNvSpPr/>
          <p:nvPr/>
        </p:nvSpPr>
        <p:spPr>
          <a:xfrm>
            <a:off x="1976034" y="164119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1" name="Rectángulo 12">
            <a:extLst>
              <a:ext uri="{FF2B5EF4-FFF2-40B4-BE49-F238E27FC236}">
                <a16:creationId xmlns:a16="http://schemas.microsoft.com/office/drawing/2014/main" id="{E28E6E9C-D616-BEC3-CA48-E7FD028DA621}"/>
              </a:ext>
            </a:extLst>
          </p:cNvPr>
          <p:cNvSpPr/>
          <p:nvPr/>
        </p:nvSpPr>
        <p:spPr>
          <a:xfrm>
            <a:off x="2433234" y="164119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tx1"/>
              </a:solidFill>
            </a:endParaRPr>
          </a:p>
        </p:txBody>
      </p:sp>
      <p:sp>
        <p:nvSpPr>
          <p:cNvPr id="12" name="Rectángulo 13">
            <a:extLst>
              <a:ext uri="{FF2B5EF4-FFF2-40B4-BE49-F238E27FC236}">
                <a16:creationId xmlns:a16="http://schemas.microsoft.com/office/drawing/2014/main" id="{C436CE2C-C4D0-7EE4-190A-23234E81FAD1}"/>
              </a:ext>
            </a:extLst>
          </p:cNvPr>
          <p:cNvSpPr/>
          <p:nvPr/>
        </p:nvSpPr>
        <p:spPr>
          <a:xfrm>
            <a:off x="2890434" y="164119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3" name="Rectángulo 14">
            <a:extLst>
              <a:ext uri="{FF2B5EF4-FFF2-40B4-BE49-F238E27FC236}">
                <a16:creationId xmlns:a16="http://schemas.microsoft.com/office/drawing/2014/main" id="{A7802593-D52E-1ECD-6ADB-DC2293776A2B}"/>
              </a:ext>
            </a:extLst>
          </p:cNvPr>
          <p:cNvSpPr/>
          <p:nvPr/>
        </p:nvSpPr>
        <p:spPr>
          <a:xfrm>
            <a:off x="3347634" y="164119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4" name="Rectángulo 15">
            <a:extLst>
              <a:ext uri="{FF2B5EF4-FFF2-40B4-BE49-F238E27FC236}">
                <a16:creationId xmlns:a16="http://schemas.microsoft.com/office/drawing/2014/main" id="{1789098C-36AA-F4AA-A3FC-422E0DAB6561}"/>
              </a:ext>
            </a:extLst>
          </p:cNvPr>
          <p:cNvSpPr/>
          <p:nvPr/>
        </p:nvSpPr>
        <p:spPr>
          <a:xfrm>
            <a:off x="3804834" y="164119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5" name="Rectángulo 16">
            <a:extLst>
              <a:ext uri="{FF2B5EF4-FFF2-40B4-BE49-F238E27FC236}">
                <a16:creationId xmlns:a16="http://schemas.microsoft.com/office/drawing/2014/main" id="{751186D2-9637-193A-389B-36064F96B624}"/>
              </a:ext>
            </a:extLst>
          </p:cNvPr>
          <p:cNvSpPr/>
          <p:nvPr/>
        </p:nvSpPr>
        <p:spPr>
          <a:xfrm>
            <a:off x="4262034" y="164119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6" name="Rectángulo 8">
            <a:extLst>
              <a:ext uri="{FF2B5EF4-FFF2-40B4-BE49-F238E27FC236}">
                <a16:creationId xmlns:a16="http://schemas.microsoft.com/office/drawing/2014/main" id="{F80CC111-8396-C29F-4F45-3F797C042569}"/>
              </a:ext>
            </a:extLst>
          </p:cNvPr>
          <p:cNvSpPr/>
          <p:nvPr/>
        </p:nvSpPr>
        <p:spPr>
          <a:xfrm>
            <a:off x="604434" y="248655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tx1"/>
              </a:solidFill>
            </a:endParaRPr>
          </a:p>
        </p:txBody>
      </p:sp>
      <p:sp>
        <p:nvSpPr>
          <p:cNvPr id="17" name="Rectángulo 9">
            <a:extLst>
              <a:ext uri="{FF2B5EF4-FFF2-40B4-BE49-F238E27FC236}">
                <a16:creationId xmlns:a16="http://schemas.microsoft.com/office/drawing/2014/main" id="{05153591-7D90-E878-7FCA-FC3BA11BF721}"/>
              </a:ext>
            </a:extLst>
          </p:cNvPr>
          <p:cNvSpPr/>
          <p:nvPr/>
        </p:nvSpPr>
        <p:spPr>
          <a:xfrm>
            <a:off x="1061634" y="248655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8" name="Rectángulo 10">
            <a:extLst>
              <a:ext uri="{FF2B5EF4-FFF2-40B4-BE49-F238E27FC236}">
                <a16:creationId xmlns:a16="http://schemas.microsoft.com/office/drawing/2014/main" id="{B59463E1-FCEE-B11D-4788-0DA0A3E42FA1}"/>
              </a:ext>
            </a:extLst>
          </p:cNvPr>
          <p:cNvSpPr/>
          <p:nvPr/>
        </p:nvSpPr>
        <p:spPr>
          <a:xfrm>
            <a:off x="1518834" y="248655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1" name="Rectángulo 11">
            <a:extLst>
              <a:ext uri="{FF2B5EF4-FFF2-40B4-BE49-F238E27FC236}">
                <a16:creationId xmlns:a16="http://schemas.microsoft.com/office/drawing/2014/main" id="{A218A980-820E-E5F7-44B6-F21107CF94E0}"/>
              </a:ext>
            </a:extLst>
          </p:cNvPr>
          <p:cNvSpPr/>
          <p:nvPr/>
        </p:nvSpPr>
        <p:spPr>
          <a:xfrm>
            <a:off x="1976034" y="248655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2" name="Rectángulo 12">
            <a:extLst>
              <a:ext uri="{FF2B5EF4-FFF2-40B4-BE49-F238E27FC236}">
                <a16:creationId xmlns:a16="http://schemas.microsoft.com/office/drawing/2014/main" id="{19233ABC-0DE4-70F8-5414-17CF86950B15}"/>
              </a:ext>
            </a:extLst>
          </p:cNvPr>
          <p:cNvSpPr/>
          <p:nvPr/>
        </p:nvSpPr>
        <p:spPr>
          <a:xfrm>
            <a:off x="2433234" y="248655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O</a:t>
            </a:r>
          </a:p>
        </p:txBody>
      </p:sp>
      <p:sp>
        <p:nvSpPr>
          <p:cNvPr id="33" name="Rectángulo 13">
            <a:extLst>
              <a:ext uri="{FF2B5EF4-FFF2-40B4-BE49-F238E27FC236}">
                <a16:creationId xmlns:a16="http://schemas.microsoft.com/office/drawing/2014/main" id="{62BD4F26-6A87-8DFD-9840-B2CBC322BD1B}"/>
              </a:ext>
            </a:extLst>
          </p:cNvPr>
          <p:cNvSpPr/>
          <p:nvPr/>
        </p:nvSpPr>
        <p:spPr>
          <a:xfrm>
            <a:off x="2890434" y="248655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4" name="Rectángulo 14">
            <a:extLst>
              <a:ext uri="{FF2B5EF4-FFF2-40B4-BE49-F238E27FC236}">
                <a16:creationId xmlns:a16="http://schemas.microsoft.com/office/drawing/2014/main" id="{283DE207-886C-68D9-3CF8-67434C1B5D9A}"/>
              </a:ext>
            </a:extLst>
          </p:cNvPr>
          <p:cNvSpPr/>
          <p:nvPr/>
        </p:nvSpPr>
        <p:spPr>
          <a:xfrm>
            <a:off x="3347634" y="248655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5" name="Rectángulo 15">
            <a:extLst>
              <a:ext uri="{FF2B5EF4-FFF2-40B4-BE49-F238E27FC236}">
                <a16:creationId xmlns:a16="http://schemas.microsoft.com/office/drawing/2014/main" id="{A6384A71-7F15-2242-59BB-444EF0C92333}"/>
              </a:ext>
            </a:extLst>
          </p:cNvPr>
          <p:cNvSpPr/>
          <p:nvPr/>
        </p:nvSpPr>
        <p:spPr>
          <a:xfrm>
            <a:off x="3804834" y="248655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6" name="Rectángulo 16">
            <a:extLst>
              <a:ext uri="{FF2B5EF4-FFF2-40B4-BE49-F238E27FC236}">
                <a16:creationId xmlns:a16="http://schemas.microsoft.com/office/drawing/2014/main" id="{695E25EB-E5D9-7D6F-8BE9-C13C82B87A3B}"/>
              </a:ext>
            </a:extLst>
          </p:cNvPr>
          <p:cNvSpPr/>
          <p:nvPr/>
        </p:nvSpPr>
        <p:spPr>
          <a:xfrm>
            <a:off x="4262034" y="248655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37" name="Rectángulo 18">
            <a:extLst>
              <a:ext uri="{FF2B5EF4-FFF2-40B4-BE49-F238E27FC236}">
                <a16:creationId xmlns:a16="http://schemas.microsoft.com/office/drawing/2014/main" id="{5F2E49F9-91F7-ED13-F362-47B000F4B2C9}"/>
              </a:ext>
            </a:extLst>
          </p:cNvPr>
          <p:cNvSpPr/>
          <p:nvPr/>
        </p:nvSpPr>
        <p:spPr>
          <a:xfrm>
            <a:off x="10667999" y="52953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0</a:t>
            </a:r>
          </a:p>
        </p:txBody>
      </p:sp>
      <p:sp>
        <p:nvSpPr>
          <p:cNvPr id="38" name="Rectángulo 19">
            <a:extLst>
              <a:ext uri="{FF2B5EF4-FFF2-40B4-BE49-F238E27FC236}">
                <a16:creationId xmlns:a16="http://schemas.microsoft.com/office/drawing/2014/main" id="{99A8E939-031B-91A6-A273-5DA65059F8C6}"/>
              </a:ext>
            </a:extLst>
          </p:cNvPr>
          <p:cNvSpPr/>
          <p:nvPr/>
        </p:nvSpPr>
        <p:spPr>
          <a:xfrm>
            <a:off x="11125199" y="52953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1</a:t>
            </a:r>
          </a:p>
        </p:txBody>
      </p:sp>
      <p:sp>
        <p:nvSpPr>
          <p:cNvPr id="39" name="Rectángulo 20">
            <a:extLst>
              <a:ext uri="{FF2B5EF4-FFF2-40B4-BE49-F238E27FC236}">
                <a16:creationId xmlns:a16="http://schemas.microsoft.com/office/drawing/2014/main" id="{257A9EAE-2B18-ED88-4280-BF0310654DE1}"/>
              </a:ext>
            </a:extLst>
          </p:cNvPr>
          <p:cNvSpPr/>
          <p:nvPr/>
        </p:nvSpPr>
        <p:spPr>
          <a:xfrm>
            <a:off x="11582399" y="52953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1</a:t>
            </a:r>
          </a:p>
        </p:txBody>
      </p:sp>
      <p:sp>
        <p:nvSpPr>
          <p:cNvPr id="40" name="Rectángulo 21">
            <a:extLst>
              <a:ext uri="{FF2B5EF4-FFF2-40B4-BE49-F238E27FC236}">
                <a16:creationId xmlns:a16="http://schemas.microsoft.com/office/drawing/2014/main" id="{AF043C42-1413-1D03-1A31-A25D954BB795}"/>
              </a:ext>
            </a:extLst>
          </p:cNvPr>
          <p:cNvSpPr/>
          <p:nvPr/>
        </p:nvSpPr>
        <p:spPr>
          <a:xfrm>
            <a:off x="10667999" y="57525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1</a:t>
            </a:r>
          </a:p>
        </p:txBody>
      </p:sp>
      <p:sp>
        <p:nvSpPr>
          <p:cNvPr id="41" name="Rectángulo 22">
            <a:extLst>
              <a:ext uri="{FF2B5EF4-FFF2-40B4-BE49-F238E27FC236}">
                <a16:creationId xmlns:a16="http://schemas.microsoft.com/office/drawing/2014/main" id="{9BF10683-DC99-8479-49B3-FB0B447824C9}"/>
              </a:ext>
            </a:extLst>
          </p:cNvPr>
          <p:cNvSpPr/>
          <p:nvPr/>
        </p:nvSpPr>
        <p:spPr>
          <a:xfrm>
            <a:off x="11125199" y="57525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0</a:t>
            </a:r>
          </a:p>
        </p:txBody>
      </p:sp>
      <p:sp>
        <p:nvSpPr>
          <p:cNvPr id="42" name="Rectángulo 23">
            <a:extLst>
              <a:ext uri="{FF2B5EF4-FFF2-40B4-BE49-F238E27FC236}">
                <a16:creationId xmlns:a16="http://schemas.microsoft.com/office/drawing/2014/main" id="{D704FA56-E723-15A1-BB00-09256BA961AC}"/>
              </a:ext>
            </a:extLst>
          </p:cNvPr>
          <p:cNvSpPr/>
          <p:nvPr/>
        </p:nvSpPr>
        <p:spPr>
          <a:xfrm>
            <a:off x="11582399" y="57525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1</a:t>
            </a:r>
          </a:p>
        </p:txBody>
      </p:sp>
      <p:sp>
        <p:nvSpPr>
          <p:cNvPr id="43" name="Rectángulo 24">
            <a:extLst>
              <a:ext uri="{FF2B5EF4-FFF2-40B4-BE49-F238E27FC236}">
                <a16:creationId xmlns:a16="http://schemas.microsoft.com/office/drawing/2014/main" id="{707F212A-2843-6A48-27F1-FC9834257EFE}"/>
              </a:ext>
            </a:extLst>
          </p:cNvPr>
          <p:cNvSpPr/>
          <p:nvPr/>
        </p:nvSpPr>
        <p:spPr>
          <a:xfrm>
            <a:off x="10667999" y="62097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1</a:t>
            </a:r>
          </a:p>
        </p:txBody>
      </p:sp>
      <p:sp>
        <p:nvSpPr>
          <p:cNvPr id="44" name="Rectángulo 25">
            <a:extLst>
              <a:ext uri="{FF2B5EF4-FFF2-40B4-BE49-F238E27FC236}">
                <a16:creationId xmlns:a16="http://schemas.microsoft.com/office/drawing/2014/main" id="{6BC2A7DA-29CC-D12A-0CE8-4448F3183E85}"/>
              </a:ext>
            </a:extLst>
          </p:cNvPr>
          <p:cNvSpPr/>
          <p:nvPr/>
        </p:nvSpPr>
        <p:spPr>
          <a:xfrm>
            <a:off x="11125199" y="62097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1</a:t>
            </a:r>
          </a:p>
        </p:txBody>
      </p:sp>
      <p:sp>
        <p:nvSpPr>
          <p:cNvPr id="45" name="Rectángulo 26">
            <a:extLst>
              <a:ext uri="{FF2B5EF4-FFF2-40B4-BE49-F238E27FC236}">
                <a16:creationId xmlns:a16="http://schemas.microsoft.com/office/drawing/2014/main" id="{50DF85BB-9579-14D7-CF2D-6C149D64C574}"/>
              </a:ext>
            </a:extLst>
          </p:cNvPr>
          <p:cNvSpPr/>
          <p:nvPr/>
        </p:nvSpPr>
        <p:spPr>
          <a:xfrm>
            <a:off x="11582399" y="62097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0</a:t>
            </a:r>
          </a:p>
        </p:txBody>
      </p:sp>
      <p:sp>
        <p:nvSpPr>
          <p:cNvPr id="46" name="Rectángulo 27">
            <a:extLst>
              <a:ext uri="{FF2B5EF4-FFF2-40B4-BE49-F238E27FC236}">
                <a16:creationId xmlns:a16="http://schemas.microsoft.com/office/drawing/2014/main" id="{E1A73CAA-FE56-E832-838A-A784D34909DF}"/>
              </a:ext>
            </a:extLst>
          </p:cNvPr>
          <p:cNvSpPr/>
          <p:nvPr/>
        </p:nvSpPr>
        <p:spPr>
          <a:xfrm>
            <a:off x="10667999" y="48381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0</a:t>
            </a:r>
          </a:p>
        </p:txBody>
      </p:sp>
      <p:sp>
        <p:nvSpPr>
          <p:cNvPr id="47" name="Rectángulo 28">
            <a:extLst>
              <a:ext uri="{FF2B5EF4-FFF2-40B4-BE49-F238E27FC236}">
                <a16:creationId xmlns:a16="http://schemas.microsoft.com/office/drawing/2014/main" id="{3F9D44DB-D039-A199-270C-DED821A67E73}"/>
              </a:ext>
            </a:extLst>
          </p:cNvPr>
          <p:cNvSpPr/>
          <p:nvPr/>
        </p:nvSpPr>
        <p:spPr>
          <a:xfrm>
            <a:off x="11125199" y="48381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0</a:t>
            </a:r>
          </a:p>
        </p:txBody>
      </p:sp>
      <p:sp>
        <p:nvSpPr>
          <p:cNvPr id="48" name="Rectángulo 29">
            <a:extLst>
              <a:ext uri="{FF2B5EF4-FFF2-40B4-BE49-F238E27FC236}">
                <a16:creationId xmlns:a16="http://schemas.microsoft.com/office/drawing/2014/main" id="{384AF419-9C4B-B204-F61D-C90BFD15B745}"/>
              </a:ext>
            </a:extLst>
          </p:cNvPr>
          <p:cNvSpPr/>
          <p:nvPr/>
        </p:nvSpPr>
        <p:spPr>
          <a:xfrm>
            <a:off x="11582399" y="4838191"/>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0</a:t>
            </a:r>
          </a:p>
        </p:txBody>
      </p:sp>
      <p:sp>
        <p:nvSpPr>
          <p:cNvPr id="49" name="Rectángulo 4">
            <a:extLst>
              <a:ext uri="{FF2B5EF4-FFF2-40B4-BE49-F238E27FC236}">
                <a16:creationId xmlns:a16="http://schemas.microsoft.com/office/drawing/2014/main" id="{3C466408-0524-05F3-55D4-B0605D222F61}"/>
              </a:ext>
            </a:extLst>
          </p:cNvPr>
          <p:cNvSpPr/>
          <p:nvPr/>
        </p:nvSpPr>
        <p:spPr>
          <a:xfrm>
            <a:off x="10865428" y="4189629"/>
            <a:ext cx="976742" cy="584775"/>
          </a:xfrm>
          <a:prstGeom prst="rect">
            <a:avLst/>
          </a:prstGeom>
          <a:noFill/>
        </p:spPr>
        <p:txBody>
          <a:bodyPr wrap="none" lIns="91440" tIns="45720" rIns="91440" bIns="45720">
            <a:spAutoFit/>
          </a:bodyPr>
          <a:lstStyle/>
          <a:p>
            <a:pPr algn="ctr"/>
            <a:r>
              <a:rPr lang="es-ES" sz="3200" b="0" cap="none" spc="0" dirty="0">
                <a:ln w="0"/>
                <a:solidFill>
                  <a:schemeClr val="tx1"/>
                </a:solidFill>
                <a:effectLst>
                  <a:outerShdw blurRad="38100" dist="19050" dir="2700000" algn="tl" rotWithShape="0">
                    <a:schemeClr val="dk1">
                      <a:alpha val="40000"/>
                    </a:schemeClr>
                  </a:outerShdw>
                </a:effectLst>
              </a:rPr>
              <a:t>XOR</a:t>
            </a:r>
          </a:p>
        </p:txBody>
      </p:sp>
      <p:sp>
        <p:nvSpPr>
          <p:cNvPr id="5" name="Rectángulo 8">
            <a:extLst>
              <a:ext uri="{FF2B5EF4-FFF2-40B4-BE49-F238E27FC236}">
                <a16:creationId xmlns:a16="http://schemas.microsoft.com/office/drawing/2014/main" id="{715718A0-E6A2-A688-4644-C1A3944B6071}"/>
              </a:ext>
            </a:extLst>
          </p:cNvPr>
          <p:cNvSpPr/>
          <p:nvPr/>
        </p:nvSpPr>
        <p:spPr>
          <a:xfrm>
            <a:off x="604434" y="3331908"/>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6" name="Rectángulo 9">
            <a:extLst>
              <a:ext uri="{FF2B5EF4-FFF2-40B4-BE49-F238E27FC236}">
                <a16:creationId xmlns:a16="http://schemas.microsoft.com/office/drawing/2014/main" id="{E4E1698B-D4F2-C4F9-E351-0C3A431CC73E}"/>
              </a:ext>
            </a:extLst>
          </p:cNvPr>
          <p:cNvSpPr/>
          <p:nvPr/>
        </p:nvSpPr>
        <p:spPr>
          <a:xfrm>
            <a:off x="1061634" y="3331908"/>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9" name="Rectángulo 10">
            <a:extLst>
              <a:ext uri="{FF2B5EF4-FFF2-40B4-BE49-F238E27FC236}">
                <a16:creationId xmlns:a16="http://schemas.microsoft.com/office/drawing/2014/main" id="{2E227B1E-E947-CFE0-B3D0-DABBF965CE32}"/>
              </a:ext>
            </a:extLst>
          </p:cNvPr>
          <p:cNvSpPr/>
          <p:nvPr/>
        </p:nvSpPr>
        <p:spPr>
          <a:xfrm>
            <a:off x="1518834" y="3331908"/>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9" name="Rectángulo 11">
            <a:extLst>
              <a:ext uri="{FF2B5EF4-FFF2-40B4-BE49-F238E27FC236}">
                <a16:creationId xmlns:a16="http://schemas.microsoft.com/office/drawing/2014/main" id="{3A70E93B-E01D-168E-7027-C132AB6FDCD0}"/>
              </a:ext>
            </a:extLst>
          </p:cNvPr>
          <p:cNvSpPr/>
          <p:nvPr/>
        </p:nvSpPr>
        <p:spPr>
          <a:xfrm>
            <a:off x="1976034" y="3331908"/>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20" name="Rectángulo 12">
            <a:extLst>
              <a:ext uri="{FF2B5EF4-FFF2-40B4-BE49-F238E27FC236}">
                <a16:creationId xmlns:a16="http://schemas.microsoft.com/office/drawing/2014/main" id="{C3BFC62F-8AD3-330C-3E64-9DA01C4A9A01}"/>
              </a:ext>
            </a:extLst>
          </p:cNvPr>
          <p:cNvSpPr/>
          <p:nvPr/>
        </p:nvSpPr>
        <p:spPr>
          <a:xfrm>
            <a:off x="2433234" y="3331908"/>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dirty="0">
              <a:solidFill>
                <a:schemeClr val="tx1"/>
              </a:solidFill>
            </a:endParaRPr>
          </a:p>
        </p:txBody>
      </p:sp>
      <p:sp>
        <p:nvSpPr>
          <p:cNvPr id="21" name="Rectángulo 13">
            <a:extLst>
              <a:ext uri="{FF2B5EF4-FFF2-40B4-BE49-F238E27FC236}">
                <a16:creationId xmlns:a16="http://schemas.microsoft.com/office/drawing/2014/main" id="{452571F3-8323-5755-C3D3-F37C13E31CE6}"/>
              </a:ext>
            </a:extLst>
          </p:cNvPr>
          <p:cNvSpPr/>
          <p:nvPr/>
        </p:nvSpPr>
        <p:spPr>
          <a:xfrm>
            <a:off x="2890434" y="3331908"/>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22" name="Rectángulo 14">
            <a:extLst>
              <a:ext uri="{FF2B5EF4-FFF2-40B4-BE49-F238E27FC236}">
                <a16:creationId xmlns:a16="http://schemas.microsoft.com/office/drawing/2014/main" id="{C25D5032-27F3-760A-675C-50BAF574ACF9}"/>
              </a:ext>
            </a:extLst>
          </p:cNvPr>
          <p:cNvSpPr/>
          <p:nvPr/>
        </p:nvSpPr>
        <p:spPr>
          <a:xfrm>
            <a:off x="3347634" y="3331908"/>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23" name="Rectángulo 15">
            <a:extLst>
              <a:ext uri="{FF2B5EF4-FFF2-40B4-BE49-F238E27FC236}">
                <a16:creationId xmlns:a16="http://schemas.microsoft.com/office/drawing/2014/main" id="{331CBB6E-57F2-465F-8D1B-0A7FBD8F3614}"/>
              </a:ext>
            </a:extLst>
          </p:cNvPr>
          <p:cNvSpPr/>
          <p:nvPr/>
        </p:nvSpPr>
        <p:spPr>
          <a:xfrm>
            <a:off x="3804834" y="3331908"/>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24" name="Rectángulo 16">
            <a:extLst>
              <a:ext uri="{FF2B5EF4-FFF2-40B4-BE49-F238E27FC236}">
                <a16:creationId xmlns:a16="http://schemas.microsoft.com/office/drawing/2014/main" id="{B4F6A63A-6E95-FBAE-7E88-3A0D5C7BAE2A}"/>
              </a:ext>
            </a:extLst>
          </p:cNvPr>
          <p:cNvSpPr/>
          <p:nvPr/>
        </p:nvSpPr>
        <p:spPr>
          <a:xfrm>
            <a:off x="4262034" y="3331908"/>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25" name="Rounded Rectangle 24">
            <a:extLst>
              <a:ext uri="{FF2B5EF4-FFF2-40B4-BE49-F238E27FC236}">
                <a16:creationId xmlns:a16="http://schemas.microsoft.com/office/drawing/2014/main" id="{361D606A-1FE7-BBCA-C421-3FECEE89CB78}"/>
              </a:ext>
            </a:extLst>
          </p:cNvPr>
          <p:cNvSpPr/>
          <p:nvPr/>
        </p:nvSpPr>
        <p:spPr>
          <a:xfrm>
            <a:off x="75372" y="5504747"/>
            <a:ext cx="4972079" cy="120886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Con números de 32 bits podemos usar potencias de 2 en el juego del gato (9x2=18). </a:t>
            </a:r>
          </a:p>
        </p:txBody>
      </p:sp>
      <p:sp>
        <p:nvSpPr>
          <p:cNvPr id="26" name="Rectangle 25">
            <a:extLst>
              <a:ext uri="{FF2B5EF4-FFF2-40B4-BE49-F238E27FC236}">
                <a16:creationId xmlns:a16="http://schemas.microsoft.com/office/drawing/2014/main" id="{33713887-B06E-BE61-A137-61F494971262}"/>
              </a:ext>
            </a:extLst>
          </p:cNvPr>
          <p:cNvSpPr/>
          <p:nvPr/>
        </p:nvSpPr>
        <p:spPr>
          <a:xfrm>
            <a:off x="5176434" y="1386044"/>
            <a:ext cx="558166"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0</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7" name="Rectangle 26">
            <a:extLst>
              <a:ext uri="{FF2B5EF4-FFF2-40B4-BE49-F238E27FC236}">
                <a16:creationId xmlns:a16="http://schemas.microsoft.com/office/drawing/2014/main" id="{61D2E46B-8474-6D18-3452-E5F588465BFF}"/>
              </a:ext>
            </a:extLst>
          </p:cNvPr>
          <p:cNvSpPr/>
          <p:nvPr/>
        </p:nvSpPr>
        <p:spPr>
          <a:xfrm>
            <a:off x="4801753" y="2253486"/>
            <a:ext cx="130516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512</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28" name="Rectangle 27">
            <a:extLst>
              <a:ext uri="{FF2B5EF4-FFF2-40B4-BE49-F238E27FC236}">
                <a16:creationId xmlns:a16="http://schemas.microsoft.com/office/drawing/2014/main" id="{B18BBCE5-DB9F-9ABA-F4A2-6ECECADDE014}"/>
              </a:ext>
            </a:extLst>
          </p:cNvPr>
          <p:cNvSpPr/>
          <p:nvPr/>
        </p:nvSpPr>
        <p:spPr>
          <a:xfrm>
            <a:off x="5234201" y="3098843"/>
            <a:ext cx="55816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1</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2" name="Rectángulo 8">
            <a:extLst>
              <a:ext uri="{FF2B5EF4-FFF2-40B4-BE49-F238E27FC236}">
                <a16:creationId xmlns:a16="http://schemas.microsoft.com/office/drawing/2014/main" id="{B3E7ABFA-4E40-B66E-913D-254A737A3DB2}"/>
              </a:ext>
            </a:extLst>
          </p:cNvPr>
          <p:cNvSpPr/>
          <p:nvPr/>
        </p:nvSpPr>
        <p:spPr>
          <a:xfrm>
            <a:off x="6457402" y="164062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63" name="Rectángulo 9">
            <a:extLst>
              <a:ext uri="{FF2B5EF4-FFF2-40B4-BE49-F238E27FC236}">
                <a16:creationId xmlns:a16="http://schemas.microsoft.com/office/drawing/2014/main" id="{FF59CD41-EACE-93C2-A4EC-8031FA783D44}"/>
              </a:ext>
            </a:extLst>
          </p:cNvPr>
          <p:cNvSpPr/>
          <p:nvPr/>
        </p:nvSpPr>
        <p:spPr>
          <a:xfrm>
            <a:off x="6914602" y="164062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64" name="Rectángulo 10">
            <a:extLst>
              <a:ext uri="{FF2B5EF4-FFF2-40B4-BE49-F238E27FC236}">
                <a16:creationId xmlns:a16="http://schemas.microsoft.com/office/drawing/2014/main" id="{55D9AA32-5FF7-F228-8958-50D5983E7FC5}"/>
              </a:ext>
            </a:extLst>
          </p:cNvPr>
          <p:cNvSpPr/>
          <p:nvPr/>
        </p:nvSpPr>
        <p:spPr>
          <a:xfrm>
            <a:off x="7371802" y="164062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65" name="Rectángulo 11">
            <a:extLst>
              <a:ext uri="{FF2B5EF4-FFF2-40B4-BE49-F238E27FC236}">
                <a16:creationId xmlns:a16="http://schemas.microsoft.com/office/drawing/2014/main" id="{D9275C28-DF41-E79E-20D5-45E2D3AEBE07}"/>
              </a:ext>
            </a:extLst>
          </p:cNvPr>
          <p:cNvSpPr/>
          <p:nvPr/>
        </p:nvSpPr>
        <p:spPr>
          <a:xfrm>
            <a:off x="7829002" y="164062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66" name="Rectángulo 12">
            <a:extLst>
              <a:ext uri="{FF2B5EF4-FFF2-40B4-BE49-F238E27FC236}">
                <a16:creationId xmlns:a16="http://schemas.microsoft.com/office/drawing/2014/main" id="{13BFF535-0900-5F26-2D47-E15A973F9651}"/>
              </a:ext>
            </a:extLst>
          </p:cNvPr>
          <p:cNvSpPr/>
          <p:nvPr/>
        </p:nvSpPr>
        <p:spPr>
          <a:xfrm>
            <a:off x="8286202" y="164062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O</a:t>
            </a:r>
          </a:p>
        </p:txBody>
      </p:sp>
      <p:sp>
        <p:nvSpPr>
          <p:cNvPr id="67" name="Rectángulo 13">
            <a:extLst>
              <a:ext uri="{FF2B5EF4-FFF2-40B4-BE49-F238E27FC236}">
                <a16:creationId xmlns:a16="http://schemas.microsoft.com/office/drawing/2014/main" id="{06A4EDDE-D046-26D6-1B58-E2B185F064D4}"/>
              </a:ext>
            </a:extLst>
          </p:cNvPr>
          <p:cNvSpPr/>
          <p:nvPr/>
        </p:nvSpPr>
        <p:spPr>
          <a:xfrm>
            <a:off x="8743402" y="164062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68" name="Rectángulo 14">
            <a:extLst>
              <a:ext uri="{FF2B5EF4-FFF2-40B4-BE49-F238E27FC236}">
                <a16:creationId xmlns:a16="http://schemas.microsoft.com/office/drawing/2014/main" id="{96499672-22EB-F545-D2B6-800FE951360B}"/>
              </a:ext>
            </a:extLst>
          </p:cNvPr>
          <p:cNvSpPr/>
          <p:nvPr/>
        </p:nvSpPr>
        <p:spPr>
          <a:xfrm>
            <a:off x="9200602" y="164062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69" name="Rectángulo 15">
            <a:extLst>
              <a:ext uri="{FF2B5EF4-FFF2-40B4-BE49-F238E27FC236}">
                <a16:creationId xmlns:a16="http://schemas.microsoft.com/office/drawing/2014/main" id="{2BBD7651-F759-37D9-2650-FCF69D8F9D05}"/>
              </a:ext>
            </a:extLst>
          </p:cNvPr>
          <p:cNvSpPr/>
          <p:nvPr/>
        </p:nvSpPr>
        <p:spPr>
          <a:xfrm>
            <a:off x="9657802" y="164062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70" name="Rectángulo 16">
            <a:extLst>
              <a:ext uri="{FF2B5EF4-FFF2-40B4-BE49-F238E27FC236}">
                <a16:creationId xmlns:a16="http://schemas.microsoft.com/office/drawing/2014/main" id="{0EDA1089-FAD5-D9CB-B9C0-10CD757FF09C}"/>
              </a:ext>
            </a:extLst>
          </p:cNvPr>
          <p:cNvSpPr/>
          <p:nvPr/>
        </p:nvSpPr>
        <p:spPr>
          <a:xfrm>
            <a:off x="10115002" y="1640624"/>
            <a:ext cx="4572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71" name="Rectangle 70">
            <a:extLst>
              <a:ext uri="{FF2B5EF4-FFF2-40B4-BE49-F238E27FC236}">
                <a16:creationId xmlns:a16="http://schemas.microsoft.com/office/drawing/2014/main" id="{0049FB59-03B0-E825-A16F-72FE0D444461}"/>
              </a:ext>
            </a:extLst>
          </p:cNvPr>
          <p:cNvSpPr/>
          <p:nvPr/>
        </p:nvSpPr>
        <p:spPr>
          <a:xfrm>
            <a:off x="4950800" y="4097545"/>
            <a:ext cx="1007069" cy="88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72" name="Rectangle 71">
            <a:extLst>
              <a:ext uri="{FF2B5EF4-FFF2-40B4-BE49-F238E27FC236}">
                <a16:creationId xmlns:a16="http://schemas.microsoft.com/office/drawing/2014/main" id="{0012D2B8-614D-130F-B87D-D14C540A56D7}"/>
              </a:ext>
            </a:extLst>
          </p:cNvPr>
          <p:cNvSpPr/>
          <p:nvPr/>
        </p:nvSpPr>
        <p:spPr>
          <a:xfrm>
            <a:off x="4860702" y="4180121"/>
            <a:ext cx="130516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513</a:t>
            </a:r>
          </a:p>
        </p:txBody>
      </p:sp>
      <p:sp>
        <p:nvSpPr>
          <p:cNvPr id="73" name="Rectangle 72">
            <a:extLst>
              <a:ext uri="{FF2B5EF4-FFF2-40B4-BE49-F238E27FC236}">
                <a16:creationId xmlns:a16="http://schemas.microsoft.com/office/drawing/2014/main" id="{728FD44B-46C3-857E-320B-B9BBEC26CC60}"/>
              </a:ext>
            </a:extLst>
          </p:cNvPr>
          <p:cNvSpPr/>
          <p:nvPr/>
        </p:nvSpPr>
        <p:spPr>
          <a:xfrm>
            <a:off x="10572239" y="1386044"/>
            <a:ext cx="1305165"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513</a:t>
            </a:r>
          </a:p>
        </p:txBody>
      </p:sp>
      <p:sp>
        <p:nvSpPr>
          <p:cNvPr id="74" name="Rectángulo 4">
            <a:extLst>
              <a:ext uri="{FF2B5EF4-FFF2-40B4-BE49-F238E27FC236}">
                <a16:creationId xmlns:a16="http://schemas.microsoft.com/office/drawing/2014/main" id="{DADD3ABE-6545-AF38-219F-63A9152D6EE0}"/>
              </a:ext>
            </a:extLst>
          </p:cNvPr>
          <p:cNvSpPr/>
          <p:nvPr/>
        </p:nvSpPr>
        <p:spPr>
          <a:xfrm>
            <a:off x="3925733" y="3893268"/>
            <a:ext cx="976742" cy="584775"/>
          </a:xfrm>
          <a:prstGeom prst="rect">
            <a:avLst/>
          </a:prstGeom>
          <a:noFill/>
        </p:spPr>
        <p:txBody>
          <a:bodyPr wrap="none" lIns="91440" tIns="45720" rIns="91440" bIns="45720">
            <a:spAutoFit/>
          </a:bodyPr>
          <a:lstStyle/>
          <a:p>
            <a:pPr algn="ctr"/>
            <a:r>
              <a:rPr lang="es-ES" sz="3200" b="0" cap="none" spc="0" dirty="0">
                <a:ln w="0"/>
                <a:solidFill>
                  <a:schemeClr val="tx1"/>
                </a:solidFill>
                <a:effectLst>
                  <a:outerShdw blurRad="38100" dist="19050" dir="2700000" algn="tl" rotWithShape="0">
                    <a:schemeClr val="dk1">
                      <a:alpha val="40000"/>
                    </a:schemeClr>
                  </a:outerShdw>
                </a:effectLst>
              </a:rPr>
              <a:t>XOR</a:t>
            </a:r>
          </a:p>
        </p:txBody>
      </p:sp>
      <p:sp>
        <p:nvSpPr>
          <p:cNvPr id="75" name="Rounded Rectangle 74">
            <a:extLst>
              <a:ext uri="{FF2B5EF4-FFF2-40B4-BE49-F238E27FC236}">
                <a16:creationId xmlns:a16="http://schemas.microsoft.com/office/drawing/2014/main" id="{6219C15A-BECD-0BFA-51BE-CAD9BFE91524}"/>
              </a:ext>
            </a:extLst>
          </p:cNvPr>
          <p:cNvSpPr/>
          <p:nvPr/>
        </p:nvSpPr>
        <p:spPr>
          <a:xfrm>
            <a:off x="7070190" y="2333608"/>
            <a:ext cx="3346423" cy="1085001"/>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r>
              <a:rPr lang="en-CL" dirty="0">
                <a:solidFill>
                  <a:schemeClr val="tx1"/>
                </a:solidFill>
              </a:rPr>
              <a:t>s reversible:</a:t>
            </a:r>
          </a:p>
          <a:p>
            <a:pPr algn="ctr"/>
            <a:r>
              <a:rPr lang="en-CL" dirty="0">
                <a:solidFill>
                  <a:schemeClr val="tx1"/>
                </a:solidFill>
              </a:rPr>
              <a:t>513 ^ 1 = 512, esto permite “quitar piezas” del hash</a:t>
            </a:r>
          </a:p>
        </p:txBody>
      </p:sp>
    </p:spTree>
    <p:extLst>
      <p:ext uri="{BB962C8B-B14F-4D97-AF65-F5344CB8AC3E}">
        <p14:creationId xmlns:p14="http://schemas.microsoft.com/office/powerpoint/2010/main" val="4108312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Estrategias de Optimización de la Búsqueda</a:t>
            </a:r>
            <a:br>
              <a:rPr lang="es-419" dirty="0"/>
            </a:br>
            <a:r>
              <a:rPr lang="es-419" dirty="0"/>
              <a:t>Hash Zobrist</a:t>
            </a:r>
          </a:p>
        </p:txBody>
      </p:sp>
      <p:sp>
        <p:nvSpPr>
          <p:cNvPr id="3" name="Marcador de contenido 2"/>
          <p:cNvSpPr>
            <a:spLocks noGrp="1"/>
          </p:cNvSpPr>
          <p:nvPr>
            <p:ph idx="1"/>
          </p:nvPr>
        </p:nvSpPr>
        <p:spPr>
          <a:xfrm>
            <a:off x="838201" y="1825625"/>
            <a:ext cx="10686534" cy="4351338"/>
          </a:xfrm>
        </p:spPr>
        <p:txBody>
          <a:bodyPr/>
          <a:lstStyle/>
          <a:p>
            <a:r>
              <a:rPr lang="es-419" dirty="0"/>
              <a:t>En ajedrez el tablero tiene 64 posiciones que pueden ser ocupadas por 6 piezas de 2 colores, lo que implica que cada celda puede tener 13 estados (considerando el vacío). Una clave Zobrist para este caso requiere 768 secuencias de bits (64 x 6 x 2) y una secuencia adicional para representar el tablero vacío.</a:t>
            </a:r>
          </a:p>
          <a:p>
            <a:r>
              <a:rPr lang="es-419" dirty="0"/>
              <a:t>Las claves se inicializan con números aleatorios (se recomienda usar un generador aleatorio de periodo largo para evitar problemas, ej. </a:t>
            </a:r>
            <a:r>
              <a:rPr lang="es-419" dirty="0" err="1"/>
              <a:t>Mersenne</a:t>
            </a:r>
            <a:r>
              <a:rPr lang="es-419" dirty="0"/>
              <a:t> </a:t>
            </a:r>
            <a:r>
              <a:rPr lang="es-419" dirty="0" err="1"/>
              <a:t>Twister</a:t>
            </a:r>
            <a:r>
              <a:rPr lang="es-419" dirty="0"/>
              <a:t>, RANLUX)</a:t>
            </a:r>
          </a:p>
        </p:txBody>
      </p:sp>
      <p:sp>
        <p:nvSpPr>
          <p:cNvPr id="9" name="Rectángulo 8"/>
          <p:cNvSpPr/>
          <p:nvPr/>
        </p:nvSpPr>
        <p:spPr>
          <a:xfrm>
            <a:off x="2845638" y="4316358"/>
            <a:ext cx="365760" cy="36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57" name="Rectángulo 56"/>
          <p:cNvSpPr/>
          <p:nvPr/>
        </p:nvSpPr>
        <p:spPr>
          <a:xfrm>
            <a:off x="3211398" y="4316358"/>
            <a:ext cx="365760" cy="36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58" name="Rectángulo 57"/>
          <p:cNvSpPr/>
          <p:nvPr/>
        </p:nvSpPr>
        <p:spPr>
          <a:xfrm>
            <a:off x="3577158" y="4316358"/>
            <a:ext cx="365760" cy="36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59" name="Rectángulo 58"/>
          <p:cNvSpPr/>
          <p:nvPr/>
        </p:nvSpPr>
        <p:spPr>
          <a:xfrm>
            <a:off x="3942918" y="4316358"/>
            <a:ext cx="365760" cy="36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60" name="Rectángulo 59"/>
          <p:cNvSpPr/>
          <p:nvPr/>
        </p:nvSpPr>
        <p:spPr>
          <a:xfrm>
            <a:off x="4305251" y="4316358"/>
            <a:ext cx="365760" cy="36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61" name="Rectángulo 60"/>
          <p:cNvSpPr/>
          <p:nvPr/>
        </p:nvSpPr>
        <p:spPr>
          <a:xfrm>
            <a:off x="4667584" y="4316358"/>
            <a:ext cx="365760" cy="36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62" name="Rectángulo 61"/>
          <p:cNvSpPr/>
          <p:nvPr/>
        </p:nvSpPr>
        <p:spPr>
          <a:xfrm>
            <a:off x="5030258" y="4316358"/>
            <a:ext cx="365760" cy="36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63" name="Rectángulo 62"/>
          <p:cNvSpPr/>
          <p:nvPr/>
        </p:nvSpPr>
        <p:spPr>
          <a:xfrm>
            <a:off x="5392250" y="4316358"/>
            <a:ext cx="365760" cy="36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64" name="Rectángulo 63"/>
          <p:cNvSpPr/>
          <p:nvPr/>
        </p:nvSpPr>
        <p:spPr>
          <a:xfrm>
            <a:off x="5754924" y="4316358"/>
            <a:ext cx="365760" cy="36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65" name="Rectángulo 64"/>
          <p:cNvSpPr/>
          <p:nvPr/>
        </p:nvSpPr>
        <p:spPr>
          <a:xfrm>
            <a:off x="6116916" y="4316358"/>
            <a:ext cx="365760" cy="36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66" name="Rectángulo 65"/>
          <p:cNvSpPr/>
          <p:nvPr/>
        </p:nvSpPr>
        <p:spPr>
          <a:xfrm>
            <a:off x="6482676" y="4316358"/>
            <a:ext cx="365760" cy="36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67" name="Rectángulo 66"/>
          <p:cNvSpPr/>
          <p:nvPr/>
        </p:nvSpPr>
        <p:spPr>
          <a:xfrm>
            <a:off x="6848436" y="4316358"/>
            <a:ext cx="365760" cy="36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68" name="Rectángulo 67"/>
          <p:cNvSpPr/>
          <p:nvPr/>
        </p:nvSpPr>
        <p:spPr>
          <a:xfrm>
            <a:off x="7214196" y="4316358"/>
            <a:ext cx="365760" cy="36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69" name="Rectángulo 68"/>
          <p:cNvSpPr/>
          <p:nvPr/>
        </p:nvSpPr>
        <p:spPr>
          <a:xfrm>
            <a:off x="7576529" y="4316358"/>
            <a:ext cx="365760" cy="36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70" name="Rectángulo 69"/>
          <p:cNvSpPr/>
          <p:nvPr/>
        </p:nvSpPr>
        <p:spPr>
          <a:xfrm>
            <a:off x="7938862" y="4316358"/>
            <a:ext cx="365760" cy="36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71" name="Rectángulo 70"/>
          <p:cNvSpPr/>
          <p:nvPr/>
        </p:nvSpPr>
        <p:spPr>
          <a:xfrm>
            <a:off x="8301536" y="4316358"/>
            <a:ext cx="365760" cy="36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72" name="Rectángulo 71"/>
          <p:cNvSpPr/>
          <p:nvPr/>
        </p:nvSpPr>
        <p:spPr>
          <a:xfrm>
            <a:off x="8663528" y="4316358"/>
            <a:ext cx="365760" cy="36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73" name="Rectángulo 72"/>
          <p:cNvSpPr/>
          <p:nvPr/>
        </p:nvSpPr>
        <p:spPr>
          <a:xfrm>
            <a:off x="9026202" y="4316358"/>
            <a:ext cx="365760" cy="36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x</a:t>
            </a:r>
          </a:p>
        </p:txBody>
      </p:sp>
      <p:sp>
        <p:nvSpPr>
          <p:cNvPr id="6" name="Rectángulo 5"/>
          <p:cNvSpPr/>
          <p:nvPr/>
        </p:nvSpPr>
        <p:spPr>
          <a:xfrm>
            <a:off x="5190661" y="6424388"/>
            <a:ext cx="6945733" cy="369332"/>
          </a:xfrm>
          <a:prstGeom prst="rect">
            <a:avLst/>
          </a:prstGeom>
        </p:spPr>
        <p:txBody>
          <a:bodyPr wrap="square">
            <a:spAutoFit/>
          </a:bodyPr>
          <a:lstStyle/>
          <a:p>
            <a:r>
              <a:rPr lang="es-419" dirty="0"/>
              <a:t>https://en.wikipedia.org/wiki/List_of_random_number_generators</a:t>
            </a:r>
          </a:p>
        </p:txBody>
      </p:sp>
      <p:sp>
        <p:nvSpPr>
          <p:cNvPr id="4" name="Rounded Rectangle 3">
            <a:extLst>
              <a:ext uri="{FF2B5EF4-FFF2-40B4-BE49-F238E27FC236}">
                <a16:creationId xmlns:a16="http://schemas.microsoft.com/office/drawing/2014/main" id="{59210C72-FA30-DA09-2AE5-C6CFB0983E6E}"/>
              </a:ext>
            </a:extLst>
          </p:cNvPr>
          <p:cNvSpPr/>
          <p:nvPr/>
        </p:nvSpPr>
        <p:spPr>
          <a:xfrm>
            <a:off x="604434" y="5127056"/>
            <a:ext cx="4352462" cy="1481998"/>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En juegos como el ajedrez requerimos 769 secuencias, luego ya no pueden ser secuencias con un único bit en 1: usamos números aleatorios de 64 bits para evitar al máximo las colisiones.</a:t>
            </a:r>
            <a:endParaRPr lang="en-CL" dirty="0"/>
          </a:p>
        </p:txBody>
      </p:sp>
    </p:spTree>
    <p:extLst>
      <p:ext uri="{BB962C8B-B14F-4D97-AF65-F5344CB8AC3E}">
        <p14:creationId xmlns:p14="http://schemas.microsoft.com/office/powerpoint/2010/main" val="440367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Estrategias de Optimización de la Búsqueda</a:t>
            </a:r>
          </a:p>
        </p:txBody>
      </p:sp>
      <p:sp>
        <p:nvSpPr>
          <p:cNvPr id="3" name="Marcador de contenido 2"/>
          <p:cNvSpPr>
            <a:spLocks noGrp="1"/>
          </p:cNvSpPr>
          <p:nvPr>
            <p:ph idx="1"/>
          </p:nvPr>
        </p:nvSpPr>
        <p:spPr>
          <a:xfrm>
            <a:off x="838201" y="1825625"/>
            <a:ext cx="10686534" cy="4351338"/>
          </a:xfrm>
        </p:spPr>
        <p:txBody>
          <a:bodyPr/>
          <a:lstStyle/>
          <a:p>
            <a:r>
              <a:rPr lang="es-419" dirty="0"/>
              <a:t>También podemos intentar resolver óptimamente todas las posiciones de un juego a una cierta distancia del final. Aquí podemos usar una técnica (</a:t>
            </a:r>
            <a:r>
              <a:rPr lang="es-419" dirty="0" err="1"/>
              <a:t>backtracking</a:t>
            </a:r>
            <a:r>
              <a:rPr lang="es-419" dirty="0"/>
              <a:t> u otra) para generar todas las combinaciones con una cierta cantidad de piezas y luego aplicar alguna de las variantes de </a:t>
            </a:r>
            <a:r>
              <a:rPr lang="es-419" dirty="0" err="1"/>
              <a:t>minimax</a:t>
            </a:r>
            <a:r>
              <a:rPr lang="es-419" dirty="0"/>
              <a:t> en cada una de ellas para determinar la estrategia óptima.</a:t>
            </a:r>
          </a:p>
          <a:p>
            <a:r>
              <a:rPr lang="es-419" dirty="0"/>
              <a:t>Por ejemplo en ajedrez, se han resuelto todas las combinaciones de 7 piezas o menos para la estrategia óptima, lo que da una tabla con 400 trillones de elementos (400 x 10</a:t>
            </a:r>
            <a:r>
              <a:rPr lang="es-419" baseline="30000" dirty="0"/>
              <a:t>18</a:t>
            </a:r>
            <a:r>
              <a:rPr lang="es-419" dirty="0"/>
              <a:t>). Una base de datos de este tamaño queda más eficientemente almacenada en una base </a:t>
            </a:r>
            <a:r>
              <a:rPr lang="es-419"/>
              <a:t>de datos NO-SQL </a:t>
            </a:r>
            <a:r>
              <a:rPr lang="es-419" dirty="0"/>
              <a:t>del tipo clave-valor, como </a:t>
            </a:r>
            <a:r>
              <a:rPr lang="es-419" dirty="0" err="1"/>
              <a:t>Cassandra</a:t>
            </a:r>
            <a:r>
              <a:rPr lang="es-419" dirty="0"/>
              <a:t>.</a:t>
            </a:r>
          </a:p>
        </p:txBody>
      </p:sp>
      <p:pic>
        <p:nvPicPr>
          <p:cNvPr id="4" name="Imagen 3"/>
          <p:cNvPicPr>
            <a:picLocks noChangeAspect="1"/>
          </p:cNvPicPr>
          <p:nvPr/>
        </p:nvPicPr>
        <p:blipFill>
          <a:blip r:embed="rId2"/>
          <a:stretch>
            <a:fillRect/>
          </a:stretch>
        </p:blipFill>
        <p:spPr>
          <a:xfrm>
            <a:off x="9182100" y="5193520"/>
            <a:ext cx="2857500" cy="1600200"/>
          </a:xfrm>
          <a:prstGeom prst="rect">
            <a:avLst/>
          </a:prstGeom>
        </p:spPr>
      </p:pic>
      <p:sp>
        <p:nvSpPr>
          <p:cNvPr id="5" name="Rectángulo 4"/>
          <p:cNvSpPr/>
          <p:nvPr/>
        </p:nvSpPr>
        <p:spPr>
          <a:xfrm>
            <a:off x="838201" y="6116009"/>
            <a:ext cx="4809522" cy="369332"/>
          </a:xfrm>
          <a:prstGeom prst="rect">
            <a:avLst/>
          </a:prstGeom>
        </p:spPr>
        <p:txBody>
          <a:bodyPr wrap="none">
            <a:spAutoFit/>
          </a:bodyPr>
          <a:lstStyle/>
          <a:p>
            <a:r>
              <a:rPr lang="es-419" dirty="0"/>
              <a:t>https://en.wikipedia.org/wiki/Chess_endgame</a:t>
            </a:r>
          </a:p>
        </p:txBody>
      </p:sp>
    </p:spTree>
    <p:extLst>
      <p:ext uri="{BB962C8B-B14F-4D97-AF65-F5344CB8AC3E}">
        <p14:creationId xmlns:p14="http://schemas.microsoft.com/office/powerpoint/2010/main" val="3582971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419" dirty="0"/>
              <a:t>Monte Carlo </a:t>
            </a:r>
            <a:r>
              <a:rPr lang="es-419" dirty="0" err="1"/>
              <a:t>Tree</a:t>
            </a:r>
            <a:r>
              <a:rPr lang="es-419" dirty="0"/>
              <a:t> </a:t>
            </a:r>
            <a:r>
              <a:rPr lang="es-419" dirty="0" err="1"/>
              <a:t>Search</a:t>
            </a:r>
            <a:endParaRPr lang="es-419" dirty="0"/>
          </a:p>
        </p:txBody>
      </p:sp>
      <p:pic>
        <p:nvPicPr>
          <p:cNvPr id="4" name="Imagen 3"/>
          <p:cNvPicPr>
            <a:picLocks noChangeAspect="1"/>
          </p:cNvPicPr>
          <p:nvPr/>
        </p:nvPicPr>
        <p:blipFill>
          <a:blip r:embed="rId2"/>
          <a:stretch>
            <a:fillRect/>
          </a:stretch>
        </p:blipFill>
        <p:spPr>
          <a:xfrm>
            <a:off x="7896938" y="0"/>
            <a:ext cx="4295062" cy="2703095"/>
          </a:xfrm>
          <a:prstGeom prst="rect">
            <a:avLst/>
          </a:prstGeom>
        </p:spPr>
      </p:pic>
    </p:spTree>
    <p:extLst>
      <p:ext uri="{BB962C8B-B14F-4D97-AF65-F5344CB8AC3E}">
        <p14:creationId xmlns:p14="http://schemas.microsoft.com/office/powerpoint/2010/main" val="1309062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err="1"/>
              <a:t>Solucionabilidad</a:t>
            </a:r>
            <a:r>
              <a:rPr lang="es-419" dirty="0"/>
              <a:t> de Juegos</a:t>
            </a:r>
          </a:p>
        </p:txBody>
      </p:sp>
      <p:graphicFrame>
        <p:nvGraphicFramePr>
          <p:cNvPr id="5" name="Tabla 4"/>
          <p:cNvGraphicFramePr>
            <a:graphicFrameLocks noGrp="1"/>
          </p:cNvGraphicFramePr>
          <p:nvPr/>
        </p:nvGraphicFramePr>
        <p:xfrm>
          <a:off x="1915117" y="1469842"/>
          <a:ext cx="8128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gridCol w="2032000">
                  <a:extLst>
                    <a:ext uri="{9D8B030D-6E8A-4147-A177-3AD203B41FA5}">
                      <a16:colId xmlns:a16="http://schemas.microsoft.com/office/drawing/2014/main" val="20003"/>
                    </a:ext>
                  </a:extLst>
                </a:gridCol>
              </a:tblGrid>
              <a:tr h="370840">
                <a:tc gridSpan="2">
                  <a:txBody>
                    <a:bodyPr/>
                    <a:lstStyle/>
                    <a:p>
                      <a:pPr algn="ctr"/>
                      <a:r>
                        <a:rPr lang="es-419" dirty="0"/>
                        <a:t>Juegos Resueltos (log)</a:t>
                      </a:r>
                    </a:p>
                  </a:txBody>
                  <a:tcPr/>
                </a:tc>
                <a:tc hMerge="1">
                  <a:txBody>
                    <a:bodyPr/>
                    <a:lstStyle/>
                    <a:p>
                      <a:pPr algn="ctr"/>
                      <a:endParaRPr lang="es-419" dirty="0"/>
                    </a:p>
                  </a:txBody>
                  <a:tcPr/>
                </a:tc>
                <a:tc gridSpan="2">
                  <a:txBody>
                    <a:bodyPr/>
                    <a:lstStyle/>
                    <a:p>
                      <a:pPr algn="ctr"/>
                      <a:r>
                        <a:rPr lang="es-419" dirty="0"/>
                        <a:t>Juegos no Resueltos</a:t>
                      </a:r>
                    </a:p>
                  </a:txBody>
                  <a:tcPr/>
                </a:tc>
                <a:tc hMerge="1">
                  <a:txBody>
                    <a:bodyPr/>
                    <a:lstStyle/>
                    <a:p>
                      <a:pPr algn="ctr"/>
                      <a:endParaRPr lang="es-419" dirty="0"/>
                    </a:p>
                  </a:txBody>
                  <a:tcPr/>
                </a:tc>
                <a:extLst>
                  <a:ext uri="{0D108BD9-81ED-4DB2-BD59-A6C34878D82A}">
                    <a16:rowId xmlns:a16="http://schemas.microsoft.com/office/drawing/2014/main" val="10000"/>
                  </a:ext>
                </a:extLst>
              </a:tr>
              <a:tr h="370840">
                <a:tc>
                  <a:txBody>
                    <a:bodyPr/>
                    <a:lstStyle/>
                    <a:p>
                      <a:pPr algn="ctr"/>
                      <a:r>
                        <a:rPr lang="es-419" dirty="0"/>
                        <a:t>Gato (Tic</a:t>
                      </a:r>
                      <a:r>
                        <a:rPr lang="es-419" baseline="0" dirty="0"/>
                        <a:t> Tac Toe)</a:t>
                      </a:r>
                      <a:endParaRPr lang="es-419" dirty="0"/>
                    </a:p>
                  </a:txBody>
                  <a:tcPr/>
                </a:tc>
                <a:tc>
                  <a:txBody>
                    <a:bodyPr/>
                    <a:lstStyle/>
                    <a:p>
                      <a:pPr algn="ctr"/>
                      <a:r>
                        <a:rPr lang="es-419" dirty="0"/>
                        <a:t>5</a:t>
                      </a:r>
                    </a:p>
                  </a:txBody>
                  <a:tcPr/>
                </a:tc>
                <a:tc>
                  <a:txBody>
                    <a:bodyPr/>
                    <a:lstStyle/>
                    <a:p>
                      <a:pPr algn="ctr"/>
                      <a:r>
                        <a:rPr lang="es-419" dirty="0" err="1"/>
                        <a:t>Othello</a:t>
                      </a:r>
                      <a:r>
                        <a:rPr lang="es-419" dirty="0"/>
                        <a:t> 8x8</a:t>
                      </a:r>
                    </a:p>
                  </a:txBody>
                  <a:tcPr/>
                </a:tc>
                <a:tc>
                  <a:txBody>
                    <a:bodyPr/>
                    <a:lstStyle/>
                    <a:p>
                      <a:pPr algn="ctr"/>
                      <a:r>
                        <a:rPr lang="es-419" dirty="0"/>
                        <a:t>54</a:t>
                      </a:r>
                    </a:p>
                  </a:txBody>
                  <a:tcPr/>
                </a:tc>
                <a:extLst>
                  <a:ext uri="{0D108BD9-81ED-4DB2-BD59-A6C34878D82A}">
                    <a16:rowId xmlns:a16="http://schemas.microsoft.com/office/drawing/2014/main" val="10001"/>
                  </a:ext>
                </a:extLst>
              </a:tr>
              <a:tr h="370840">
                <a:tc>
                  <a:txBody>
                    <a:bodyPr/>
                    <a:lstStyle/>
                    <a:p>
                      <a:pPr algn="ctr"/>
                      <a:r>
                        <a:rPr lang="es-419" dirty="0" err="1"/>
                        <a:t>Othello</a:t>
                      </a:r>
                      <a:r>
                        <a:rPr lang="es-419" baseline="0" dirty="0"/>
                        <a:t> 4x4</a:t>
                      </a:r>
                      <a:endParaRPr lang="es-419" dirty="0"/>
                    </a:p>
                  </a:txBody>
                  <a:tcPr/>
                </a:tc>
                <a:tc>
                  <a:txBody>
                    <a:bodyPr/>
                    <a:lstStyle/>
                    <a:p>
                      <a:pPr algn="ctr"/>
                      <a:r>
                        <a:rPr lang="es-419" dirty="0"/>
                        <a:t>7</a:t>
                      </a:r>
                    </a:p>
                  </a:txBody>
                  <a:tcPr/>
                </a:tc>
                <a:tc>
                  <a:txBody>
                    <a:bodyPr/>
                    <a:lstStyle/>
                    <a:p>
                      <a:pPr algn="ctr"/>
                      <a:r>
                        <a:rPr lang="es-419" dirty="0"/>
                        <a:t>Ajedrez</a:t>
                      </a:r>
                    </a:p>
                  </a:txBody>
                  <a:tcPr/>
                </a:tc>
                <a:tc>
                  <a:txBody>
                    <a:bodyPr/>
                    <a:lstStyle/>
                    <a:p>
                      <a:pPr algn="ctr"/>
                      <a:r>
                        <a:rPr lang="es-419" dirty="0"/>
                        <a:t>123</a:t>
                      </a:r>
                    </a:p>
                  </a:txBody>
                  <a:tcPr/>
                </a:tc>
                <a:extLst>
                  <a:ext uri="{0D108BD9-81ED-4DB2-BD59-A6C34878D82A}">
                    <a16:rowId xmlns:a16="http://schemas.microsoft.com/office/drawing/2014/main" val="10002"/>
                  </a:ext>
                </a:extLst>
              </a:tr>
              <a:tr h="370840">
                <a:tc>
                  <a:txBody>
                    <a:bodyPr/>
                    <a:lstStyle/>
                    <a:p>
                      <a:pPr algn="ctr"/>
                      <a:r>
                        <a:rPr lang="es-419" dirty="0" err="1"/>
                        <a:t>Connect</a:t>
                      </a:r>
                      <a:r>
                        <a:rPr lang="es-419" dirty="0"/>
                        <a:t> </a:t>
                      </a:r>
                      <a:r>
                        <a:rPr lang="es-419" dirty="0" err="1"/>
                        <a:t>Four</a:t>
                      </a:r>
                      <a:endParaRPr lang="es-419" dirty="0"/>
                    </a:p>
                  </a:txBody>
                  <a:tcPr/>
                </a:tc>
                <a:tc>
                  <a:txBody>
                    <a:bodyPr/>
                    <a:lstStyle/>
                    <a:p>
                      <a:pPr algn="ctr"/>
                      <a:r>
                        <a:rPr lang="es-419" dirty="0"/>
                        <a:t>18</a:t>
                      </a:r>
                    </a:p>
                  </a:txBody>
                  <a:tcPr/>
                </a:tc>
                <a:tc>
                  <a:txBody>
                    <a:bodyPr/>
                    <a:lstStyle/>
                    <a:p>
                      <a:pPr algn="ctr"/>
                      <a:r>
                        <a:rPr lang="es-419" dirty="0" err="1"/>
                        <a:t>Go</a:t>
                      </a:r>
                      <a:endParaRPr lang="es-419" dirty="0"/>
                    </a:p>
                  </a:txBody>
                  <a:tcPr/>
                </a:tc>
                <a:tc>
                  <a:txBody>
                    <a:bodyPr/>
                    <a:lstStyle/>
                    <a:p>
                      <a:pPr algn="ctr"/>
                      <a:r>
                        <a:rPr lang="es-419" dirty="0"/>
                        <a:t>360</a:t>
                      </a:r>
                    </a:p>
                  </a:txBody>
                  <a:tcPr/>
                </a:tc>
                <a:extLst>
                  <a:ext uri="{0D108BD9-81ED-4DB2-BD59-A6C34878D82A}">
                    <a16:rowId xmlns:a16="http://schemas.microsoft.com/office/drawing/2014/main" val="10003"/>
                  </a:ext>
                </a:extLst>
              </a:tr>
              <a:tr h="370840">
                <a:tc>
                  <a:txBody>
                    <a:bodyPr/>
                    <a:lstStyle/>
                    <a:p>
                      <a:pPr algn="ctr"/>
                      <a:r>
                        <a:rPr lang="es-419" dirty="0" err="1"/>
                        <a:t>Othello</a:t>
                      </a:r>
                      <a:r>
                        <a:rPr lang="es-419" baseline="0" dirty="0"/>
                        <a:t> 6x6</a:t>
                      </a:r>
                      <a:endParaRPr lang="es-419" dirty="0"/>
                    </a:p>
                  </a:txBody>
                  <a:tcPr/>
                </a:tc>
                <a:tc>
                  <a:txBody>
                    <a:bodyPr/>
                    <a:lstStyle/>
                    <a:p>
                      <a:pPr algn="ctr"/>
                      <a:r>
                        <a:rPr lang="es-419" dirty="0"/>
                        <a:t>18</a:t>
                      </a:r>
                    </a:p>
                  </a:txBody>
                  <a:tcPr/>
                </a:tc>
                <a:tc>
                  <a:txBody>
                    <a:bodyPr/>
                    <a:lstStyle/>
                    <a:p>
                      <a:pPr algn="ctr"/>
                      <a:endParaRPr lang="es-419" dirty="0"/>
                    </a:p>
                  </a:txBody>
                  <a:tcPr/>
                </a:tc>
                <a:tc>
                  <a:txBody>
                    <a:bodyPr/>
                    <a:lstStyle/>
                    <a:p>
                      <a:pPr algn="ctr"/>
                      <a:endParaRPr lang="es-419" dirty="0"/>
                    </a:p>
                  </a:txBody>
                  <a:tcPr/>
                </a:tc>
                <a:extLst>
                  <a:ext uri="{0D108BD9-81ED-4DB2-BD59-A6C34878D82A}">
                    <a16:rowId xmlns:a16="http://schemas.microsoft.com/office/drawing/2014/main" val="10004"/>
                  </a:ext>
                </a:extLst>
              </a:tr>
              <a:tr h="370840">
                <a:tc>
                  <a:txBody>
                    <a:bodyPr/>
                    <a:lstStyle/>
                    <a:p>
                      <a:pPr algn="ctr"/>
                      <a:r>
                        <a:rPr lang="es-419" dirty="0"/>
                        <a:t>Damas</a:t>
                      </a:r>
                    </a:p>
                  </a:txBody>
                  <a:tcPr/>
                </a:tc>
                <a:tc>
                  <a:txBody>
                    <a:bodyPr/>
                    <a:lstStyle/>
                    <a:p>
                      <a:pPr algn="ctr"/>
                      <a:r>
                        <a:rPr lang="es-419" dirty="0"/>
                        <a:t>31</a:t>
                      </a:r>
                    </a:p>
                  </a:txBody>
                  <a:tcPr/>
                </a:tc>
                <a:tc>
                  <a:txBody>
                    <a:bodyPr/>
                    <a:lstStyle/>
                    <a:p>
                      <a:pPr algn="ctr"/>
                      <a:endParaRPr lang="es-419" dirty="0"/>
                    </a:p>
                  </a:txBody>
                  <a:tcPr/>
                </a:tc>
                <a:tc>
                  <a:txBody>
                    <a:bodyPr/>
                    <a:lstStyle/>
                    <a:p>
                      <a:pPr algn="ctr"/>
                      <a:endParaRPr lang="es-419" dirty="0"/>
                    </a:p>
                  </a:txBody>
                  <a:tcPr/>
                </a:tc>
                <a:extLst>
                  <a:ext uri="{0D108BD9-81ED-4DB2-BD59-A6C34878D82A}">
                    <a16:rowId xmlns:a16="http://schemas.microsoft.com/office/drawing/2014/main" val="10005"/>
                  </a:ext>
                </a:extLst>
              </a:tr>
            </a:tbl>
          </a:graphicData>
        </a:graphic>
      </p:graphicFrame>
      <p:sp>
        <p:nvSpPr>
          <p:cNvPr id="6" name="Rectángulo 5"/>
          <p:cNvSpPr/>
          <p:nvPr/>
        </p:nvSpPr>
        <p:spPr>
          <a:xfrm>
            <a:off x="98854" y="5881986"/>
            <a:ext cx="6631460" cy="369332"/>
          </a:xfrm>
          <a:prstGeom prst="rect">
            <a:avLst/>
          </a:prstGeom>
        </p:spPr>
        <p:txBody>
          <a:bodyPr wrap="square">
            <a:spAutoFit/>
          </a:bodyPr>
          <a:lstStyle/>
          <a:p>
            <a:r>
              <a:rPr lang="es-419" dirty="0"/>
              <a:t>https://en.wikipedia.org/wiki/Computer_Othello</a:t>
            </a:r>
          </a:p>
        </p:txBody>
      </p:sp>
      <p:sp>
        <p:nvSpPr>
          <p:cNvPr id="7" name="Rectángulo 6"/>
          <p:cNvSpPr/>
          <p:nvPr/>
        </p:nvSpPr>
        <p:spPr>
          <a:xfrm>
            <a:off x="98854" y="5443836"/>
            <a:ext cx="4963410" cy="369332"/>
          </a:xfrm>
          <a:prstGeom prst="rect">
            <a:avLst/>
          </a:prstGeom>
        </p:spPr>
        <p:txBody>
          <a:bodyPr wrap="none">
            <a:spAutoFit/>
          </a:bodyPr>
          <a:lstStyle/>
          <a:p>
            <a:r>
              <a:rPr lang="es-419" dirty="0"/>
              <a:t>https://en.wikipedia.org/wiki/Game_complexity</a:t>
            </a:r>
          </a:p>
        </p:txBody>
      </p:sp>
      <p:sp>
        <p:nvSpPr>
          <p:cNvPr id="9" name="Rectángulo 8"/>
          <p:cNvSpPr/>
          <p:nvPr/>
        </p:nvSpPr>
        <p:spPr>
          <a:xfrm>
            <a:off x="6610119" y="6180896"/>
            <a:ext cx="4811638" cy="523220"/>
          </a:xfrm>
          <a:prstGeom prst="rect">
            <a:avLst/>
          </a:prstGeom>
          <a:noFill/>
        </p:spPr>
        <p:txBody>
          <a:bodyPr wrap="none" lIns="91440" tIns="45720" rIns="91440" bIns="45720">
            <a:spAutoFit/>
          </a:bodyPr>
          <a:lstStyle/>
          <a:p>
            <a:pPr algn="ctr"/>
            <a:r>
              <a:rPr lang="es-ES" sz="2800" b="0" cap="none" spc="0" dirty="0">
                <a:ln w="0"/>
                <a:solidFill>
                  <a:schemeClr val="tx1"/>
                </a:solidFill>
                <a:effectLst>
                  <a:outerShdw blurRad="38100" dist="19050" dir="2700000" algn="tl" rotWithShape="0">
                    <a:schemeClr val="dk1">
                      <a:alpha val="40000"/>
                    </a:schemeClr>
                  </a:outerShdw>
                </a:effectLst>
              </a:rPr>
              <a:t>Átomos </a:t>
            </a:r>
            <a:r>
              <a:rPr lang="es-ES" sz="2800" dirty="0">
                <a:ln w="0"/>
                <a:effectLst>
                  <a:outerShdw blurRad="38100" dist="19050" dir="2700000" algn="tl" rotWithShape="0">
                    <a:schemeClr val="dk1">
                      <a:alpha val="40000"/>
                    </a:schemeClr>
                  </a:outerShdw>
                </a:effectLst>
              </a:rPr>
              <a:t>en </a:t>
            </a:r>
            <a:r>
              <a:rPr lang="es-ES" sz="2800" b="0" cap="none" spc="0" dirty="0">
                <a:ln w="0"/>
                <a:solidFill>
                  <a:schemeClr val="tx1"/>
                </a:solidFill>
                <a:effectLst>
                  <a:outerShdw blurRad="38100" dist="19050" dir="2700000" algn="tl" rotWithShape="0">
                    <a:schemeClr val="dk1">
                      <a:alpha val="40000"/>
                    </a:schemeClr>
                  </a:outerShdw>
                </a:effectLst>
              </a:rPr>
              <a:t>el universo ~10</a:t>
            </a:r>
            <a:r>
              <a:rPr lang="es-ES" sz="2800" b="0" cap="none" spc="0" baseline="30000" dirty="0">
                <a:ln w="0"/>
                <a:solidFill>
                  <a:schemeClr val="tx1"/>
                </a:solidFill>
                <a:effectLst>
                  <a:outerShdw blurRad="38100" dist="19050" dir="2700000" algn="tl" rotWithShape="0">
                    <a:schemeClr val="dk1">
                      <a:alpha val="40000"/>
                    </a:schemeClr>
                  </a:outerShdw>
                </a:effectLst>
              </a:rPr>
              <a:t>82</a:t>
            </a:r>
            <a:endParaRPr lang="es-ES" sz="2800" b="0" cap="none" spc="0" dirty="0">
              <a:ln w="0"/>
              <a:solidFill>
                <a:schemeClr val="tx1"/>
              </a:solidFill>
              <a:effectLst>
                <a:outerShdw blurRad="38100" dist="19050" dir="2700000" algn="tl" rotWithShape="0">
                  <a:schemeClr val="dk1">
                    <a:alpha val="40000"/>
                  </a:schemeClr>
                </a:outerShdw>
              </a:effectLst>
            </a:endParaRPr>
          </a:p>
        </p:txBody>
      </p:sp>
      <p:pic>
        <p:nvPicPr>
          <p:cNvPr id="10" name="Imagen 9"/>
          <p:cNvPicPr>
            <a:picLocks noChangeAspect="1"/>
          </p:cNvPicPr>
          <p:nvPr/>
        </p:nvPicPr>
        <p:blipFill>
          <a:blip r:embed="rId2"/>
          <a:stretch>
            <a:fillRect/>
          </a:stretch>
        </p:blipFill>
        <p:spPr>
          <a:xfrm>
            <a:off x="6935695" y="3947236"/>
            <a:ext cx="4160483" cy="2233660"/>
          </a:xfrm>
          <a:prstGeom prst="rect">
            <a:avLst/>
          </a:prstGeom>
        </p:spPr>
      </p:pic>
    </p:spTree>
    <p:extLst>
      <p:ext uri="{BB962C8B-B14F-4D97-AF65-F5344CB8AC3E}">
        <p14:creationId xmlns:p14="http://schemas.microsoft.com/office/powerpoint/2010/main" val="230114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Monte Carlo </a:t>
            </a:r>
            <a:r>
              <a:rPr lang="es-419" dirty="0" err="1"/>
              <a:t>Tree</a:t>
            </a:r>
            <a:r>
              <a:rPr lang="es-419" dirty="0"/>
              <a:t> </a:t>
            </a:r>
            <a:r>
              <a:rPr lang="es-419" dirty="0" err="1"/>
              <a:t>Search</a:t>
            </a:r>
            <a:endParaRPr lang="es-419" dirty="0"/>
          </a:p>
        </p:txBody>
      </p:sp>
      <p:pic>
        <p:nvPicPr>
          <p:cNvPr id="4" name="Imagen 3"/>
          <p:cNvPicPr>
            <a:picLocks noChangeAspect="1"/>
          </p:cNvPicPr>
          <p:nvPr/>
        </p:nvPicPr>
        <p:blipFill>
          <a:blip r:embed="rId2"/>
          <a:stretch>
            <a:fillRect/>
          </a:stretch>
        </p:blipFill>
        <p:spPr>
          <a:xfrm>
            <a:off x="7896938" y="0"/>
            <a:ext cx="4295062" cy="2703095"/>
          </a:xfrm>
          <a:prstGeom prst="rect">
            <a:avLst/>
          </a:prstGeom>
        </p:spPr>
      </p:pic>
      <p:sp>
        <p:nvSpPr>
          <p:cNvPr id="5" name="Elipse 4"/>
          <p:cNvSpPr/>
          <p:nvPr/>
        </p:nvSpPr>
        <p:spPr>
          <a:xfrm>
            <a:off x="2085473" y="1351547"/>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37/100</a:t>
            </a:r>
          </a:p>
        </p:txBody>
      </p:sp>
      <p:sp>
        <p:nvSpPr>
          <p:cNvPr id="6" name="Elipse 5"/>
          <p:cNvSpPr/>
          <p:nvPr/>
        </p:nvSpPr>
        <p:spPr>
          <a:xfrm>
            <a:off x="1018673" y="2534652"/>
            <a:ext cx="731520" cy="731520"/>
          </a:xfrm>
          <a:prstGeom prst="ellipse">
            <a:avLst/>
          </a:prstGeom>
          <a:solidFill>
            <a:srgbClr val="00B0F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60/79</a:t>
            </a:r>
          </a:p>
        </p:txBody>
      </p:sp>
      <p:sp>
        <p:nvSpPr>
          <p:cNvPr id="7" name="Elipse 6"/>
          <p:cNvSpPr/>
          <p:nvPr/>
        </p:nvSpPr>
        <p:spPr>
          <a:xfrm>
            <a:off x="2085473" y="2534652"/>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1/</a:t>
            </a:r>
          </a:p>
          <a:p>
            <a:pPr algn="ctr"/>
            <a:r>
              <a:rPr lang="es-419" sz="1600" dirty="0"/>
              <a:t>10</a:t>
            </a:r>
          </a:p>
        </p:txBody>
      </p:sp>
      <p:sp>
        <p:nvSpPr>
          <p:cNvPr id="8" name="Elipse 7"/>
          <p:cNvSpPr/>
          <p:nvPr/>
        </p:nvSpPr>
        <p:spPr>
          <a:xfrm>
            <a:off x="3152273" y="2534652"/>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2/</a:t>
            </a:r>
          </a:p>
          <a:p>
            <a:pPr algn="ctr"/>
            <a:r>
              <a:rPr lang="es-419" sz="1600" dirty="0"/>
              <a:t>11</a:t>
            </a:r>
          </a:p>
        </p:txBody>
      </p:sp>
      <p:sp>
        <p:nvSpPr>
          <p:cNvPr id="9" name="Elipse 8"/>
          <p:cNvSpPr/>
          <p:nvPr/>
        </p:nvSpPr>
        <p:spPr>
          <a:xfrm>
            <a:off x="238674" y="3609473"/>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3/</a:t>
            </a:r>
          </a:p>
          <a:p>
            <a:pPr algn="ctr"/>
            <a:r>
              <a:rPr lang="es-419" sz="1600" dirty="0"/>
              <a:t>26</a:t>
            </a:r>
          </a:p>
        </p:txBody>
      </p:sp>
      <p:sp>
        <p:nvSpPr>
          <p:cNvPr id="10" name="Elipse 9"/>
          <p:cNvSpPr/>
          <p:nvPr/>
        </p:nvSpPr>
        <p:spPr>
          <a:xfrm>
            <a:off x="1063590" y="3609473"/>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16/53</a:t>
            </a:r>
          </a:p>
        </p:txBody>
      </p:sp>
      <p:sp>
        <p:nvSpPr>
          <p:cNvPr id="11" name="Elipse 10"/>
          <p:cNvSpPr/>
          <p:nvPr/>
        </p:nvSpPr>
        <p:spPr>
          <a:xfrm>
            <a:off x="2085473" y="3609473"/>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6/</a:t>
            </a:r>
          </a:p>
          <a:p>
            <a:pPr algn="ctr"/>
            <a:r>
              <a:rPr lang="es-419" sz="1600" dirty="0"/>
              <a:t>6</a:t>
            </a:r>
          </a:p>
        </p:txBody>
      </p:sp>
      <p:sp>
        <p:nvSpPr>
          <p:cNvPr id="12" name="Elipse 11"/>
          <p:cNvSpPr/>
          <p:nvPr/>
        </p:nvSpPr>
        <p:spPr>
          <a:xfrm>
            <a:off x="2910389" y="3609473"/>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3/</a:t>
            </a:r>
          </a:p>
          <a:p>
            <a:pPr algn="ctr"/>
            <a:r>
              <a:rPr lang="es-419" sz="1600" dirty="0"/>
              <a:t>4</a:t>
            </a:r>
          </a:p>
        </p:txBody>
      </p:sp>
      <p:sp>
        <p:nvSpPr>
          <p:cNvPr id="13" name="Elipse 12"/>
          <p:cNvSpPr/>
          <p:nvPr/>
        </p:nvSpPr>
        <p:spPr>
          <a:xfrm>
            <a:off x="264341" y="4724303"/>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27/35</a:t>
            </a:r>
          </a:p>
        </p:txBody>
      </p:sp>
      <p:sp>
        <p:nvSpPr>
          <p:cNvPr id="14" name="Elipse 13"/>
          <p:cNvSpPr/>
          <p:nvPr/>
        </p:nvSpPr>
        <p:spPr>
          <a:xfrm>
            <a:off x="1141040" y="4724303"/>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10/</a:t>
            </a:r>
          </a:p>
          <a:p>
            <a:pPr algn="ctr"/>
            <a:r>
              <a:rPr lang="es-419" sz="1600" dirty="0"/>
              <a:t>18</a:t>
            </a:r>
          </a:p>
        </p:txBody>
      </p:sp>
      <p:sp>
        <p:nvSpPr>
          <p:cNvPr id="15" name="Elipse 14"/>
          <p:cNvSpPr/>
          <p:nvPr/>
        </p:nvSpPr>
        <p:spPr>
          <a:xfrm>
            <a:off x="2126376" y="4741852"/>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0/</a:t>
            </a:r>
          </a:p>
          <a:p>
            <a:pPr algn="ctr"/>
            <a:r>
              <a:rPr lang="es-419" sz="1600" dirty="0"/>
              <a:t>3</a:t>
            </a:r>
          </a:p>
        </p:txBody>
      </p:sp>
      <p:sp>
        <p:nvSpPr>
          <p:cNvPr id="16" name="Elipse 15"/>
          <p:cNvSpPr/>
          <p:nvPr/>
        </p:nvSpPr>
        <p:spPr>
          <a:xfrm>
            <a:off x="3003075" y="4724303"/>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0/</a:t>
            </a:r>
          </a:p>
          <a:p>
            <a:pPr algn="ctr"/>
            <a:r>
              <a:rPr lang="es-419" sz="1600" dirty="0"/>
              <a:t>3</a:t>
            </a:r>
          </a:p>
        </p:txBody>
      </p:sp>
      <p:cxnSp>
        <p:nvCxnSpPr>
          <p:cNvPr id="18" name="Conector recto de flecha 17"/>
          <p:cNvCxnSpPr>
            <a:stCxn id="5" idx="3"/>
            <a:endCxn id="6" idx="0"/>
          </p:cNvCxnSpPr>
          <p:nvPr/>
        </p:nvCxnSpPr>
        <p:spPr>
          <a:xfrm flipH="1">
            <a:off x="1384433" y="1975938"/>
            <a:ext cx="808169" cy="55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a:stCxn id="5" idx="4"/>
            <a:endCxn id="7" idx="0"/>
          </p:cNvCxnSpPr>
          <p:nvPr/>
        </p:nvCxnSpPr>
        <p:spPr>
          <a:xfrm>
            <a:off x="2451233" y="2083067"/>
            <a:ext cx="0" cy="451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a:stCxn id="5" idx="5"/>
            <a:endCxn id="8" idx="0"/>
          </p:cNvCxnSpPr>
          <p:nvPr/>
        </p:nvCxnSpPr>
        <p:spPr>
          <a:xfrm>
            <a:off x="2709864" y="1975938"/>
            <a:ext cx="808169" cy="55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6" idx="3"/>
            <a:endCxn id="9" idx="0"/>
          </p:cNvCxnSpPr>
          <p:nvPr/>
        </p:nvCxnSpPr>
        <p:spPr>
          <a:xfrm flipH="1">
            <a:off x="604434" y="3159043"/>
            <a:ext cx="521368" cy="450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a:stCxn id="6" idx="4"/>
            <a:endCxn id="10" idx="0"/>
          </p:cNvCxnSpPr>
          <p:nvPr/>
        </p:nvCxnSpPr>
        <p:spPr>
          <a:xfrm>
            <a:off x="1384433" y="3266172"/>
            <a:ext cx="44917" cy="343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a:stCxn id="7" idx="4"/>
            <a:endCxn id="11" idx="0"/>
          </p:cNvCxnSpPr>
          <p:nvPr/>
        </p:nvCxnSpPr>
        <p:spPr>
          <a:xfrm>
            <a:off x="2451233" y="3266172"/>
            <a:ext cx="0" cy="343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a:stCxn id="7" idx="4"/>
            <a:endCxn id="12" idx="0"/>
          </p:cNvCxnSpPr>
          <p:nvPr/>
        </p:nvCxnSpPr>
        <p:spPr>
          <a:xfrm>
            <a:off x="2451233" y="3266172"/>
            <a:ext cx="824916" cy="343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a:stCxn id="10" idx="3"/>
            <a:endCxn id="13" idx="0"/>
          </p:cNvCxnSpPr>
          <p:nvPr/>
        </p:nvCxnSpPr>
        <p:spPr>
          <a:xfrm flipH="1">
            <a:off x="630101" y="4233864"/>
            <a:ext cx="540618" cy="49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a:stCxn id="10" idx="4"/>
            <a:endCxn id="14" idx="0"/>
          </p:cNvCxnSpPr>
          <p:nvPr/>
        </p:nvCxnSpPr>
        <p:spPr>
          <a:xfrm>
            <a:off x="1429350" y="4340993"/>
            <a:ext cx="77450" cy="38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p:cNvCxnSpPr>
            <a:stCxn id="11" idx="4"/>
            <a:endCxn id="15" idx="0"/>
          </p:cNvCxnSpPr>
          <p:nvPr/>
        </p:nvCxnSpPr>
        <p:spPr>
          <a:xfrm>
            <a:off x="2451233" y="4340993"/>
            <a:ext cx="40903" cy="400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a:stCxn id="11" idx="4"/>
            <a:endCxn id="16" idx="0"/>
          </p:cNvCxnSpPr>
          <p:nvPr/>
        </p:nvCxnSpPr>
        <p:spPr>
          <a:xfrm>
            <a:off x="2451233" y="4340993"/>
            <a:ext cx="917602" cy="38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ángulo redondeado 34">
            <a:extLst>
              <a:ext uri="{FF2B5EF4-FFF2-40B4-BE49-F238E27FC236}">
                <a16:creationId xmlns:a16="http://schemas.microsoft.com/office/drawing/2014/main" id="{4D55189B-2356-D446-AE2B-49F65C79B7B6}"/>
              </a:ext>
            </a:extLst>
          </p:cNvPr>
          <p:cNvSpPr/>
          <p:nvPr/>
        </p:nvSpPr>
        <p:spPr>
          <a:xfrm>
            <a:off x="8309343" y="4045777"/>
            <a:ext cx="3470252" cy="208857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El árbol almacena solamente el resultado de los juegos iniciados en un nodo. </a:t>
            </a:r>
          </a:p>
          <a:p>
            <a:pPr algn="ctr"/>
            <a:r>
              <a:rPr lang="es-419" dirty="0">
                <a:solidFill>
                  <a:schemeClr val="tx1"/>
                </a:solidFill>
              </a:rPr>
              <a:t>En Monte Carlo Puro, escojemos la jugada que nos llevó más veces a la victoria.</a:t>
            </a:r>
          </a:p>
        </p:txBody>
      </p:sp>
      <p:sp>
        <p:nvSpPr>
          <p:cNvPr id="23" name="Rounded Rectangle 22">
            <a:extLst>
              <a:ext uri="{FF2B5EF4-FFF2-40B4-BE49-F238E27FC236}">
                <a16:creationId xmlns:a16="http://schemas.microsoft.com/office/drawing/2014/main" id="{525F0B42-B013-BE4E-F983-A1B6498811FA}"/>
              </a:ext>
            </a:extLst>
          </p:cNvPr>
          <p:cNvSpPr/>
          <p:nvPr/>
        </p:nvSpPr>
        <p:spPr>
          <a:xfrm>
            <a:off x="4238451" y="1902995"/>
            <a:ext cx="2435820" cy="160020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Cada nodo es una movida posible en el estado actual del padre.</a:t>
            </a:r>
          </a:p>
        </p:txBody>
      </p:sp>
      <p:sp>
        <p:nvSpPr>
          <p:cNvPr id="25" name="Rounded Rectangle 24">
            <a:extLst>
              <a:ext uri="{FF2B5EF4-FFF2-40B4-BE49-F238E27FC236}">
                <a16:creationId xmlns:a16="http://schemas.microsoft.com/office/drawing/2014/main" id="{805A8696-13FC-C86F-D257-F58ADC9879C1}"/>
              </a:ext>
            </a:extLst>
          </p:cNvPr>
          <p:cNvSpPr/>
          <p:nvPr/>
        </p:nvSpPr>
        <p:spPr>
          <a:xfrm>
            <a:off x="4245533" y="5052327"/>
            <a:ext cx="2435821" cy="160020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Podemos terminar la búsqueda en cualquier momento y entregar un resultado.</a:t>
            </a:r>
          </a:p>
        </p:txBody>
      </p:sp>
    </p:spTree>
    <p:extLst>
      <p:ext uri="{BB962C8B-B14F-4D97-AF65-F5344CB8AC3E}">
        <p14:creationId xmlns:p14="http://schemas.microsoft.com/office/powerpoint/2010/main" val="2621715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Monte Carlo Tree Search</a:t>
            </a:r>
          </a:p>
        </p:txBody>
      </p:sp>
      <p:pic>
        <p:nvPicPr>
          <p:cNvPr id="4" name="Imagen 3"/>
          <p:cNvPicPr>
            <a:picLocks noChangeAspect="1"/>
          </p:cNvPicPr>
          <p:nvPr/>
        </p:nvPicPr>
        <p:blipFill>
          <a:blip r:embed="rId2"/>
          <a:stretch>
            <a:fillRect/>
          </a:stretch>
        </p:blipFill>
        <p:spPr>
          <a:xfrm>
            <a:off x="7896938" y="0"/>
            <a:ext cx="4295062" cy="2703095"/>
          </a:xfrm>
          <a:prstGeom prst="rect">
            <a:avLst/>
          </a:prstGeom>
        </p:spPr>
      </p:pic>
      <p:sp>
        <p:nvSpPr>
          <p:cNvPr id="3" name="Rectángulo redondeado 2"/>
          <p:cNvSpPr/>
          <p:nvPr/>
        </p:nvSpPr>
        <p:spPr>
          <a:xfrm>
            <a:off x="1807013" y="2979819"/>
            <a:ext cx="4172104" cy="67376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dirty="0">
                <a:solidFill>
                  <a:schemeClr val="tx1"/>
                </a:solidFill>
              </a:rPr>
              <a:t>hoja=</a:t>
            </a:r>
            <a:r>
              <a:rPr lang="es-419" b="1" i="1" dirty="0">
                <a:solidFill>
                  <a:schemeClr val="tx1"/>
                </a:solidFill>
              </a:rPr>
              <a:t>Selección</a:t>
            </a:r>
            <a:r>
              <a:rPr lang="es-419" dirty="0">
                <a:solidFill>
                  <a:schemeClr val="tx1"/>
                </a:solidFill>
              </a:rPr>
              <a:t>(árbol)</a:t>
            </a:r>
          </a:p>
        </p:txBody>
      </p:sp>
      <p:sp>
        <p:nvSpPr>
          <p:cNvPr id="31" name="Rectángulo redondeado 30"/>
          <p:cNvSpPr/>
          <p:nvPr/>
        </p:nvSpPr>
        <p:spPr>
          <a:xfrm>
            <a:off x="1807013" y="3737809"/>
            <a:ext cx="4172104" cy="67376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dirty="0">
                <a:solidFill>
                  <a:schemeClr val="tx1"/>
                </a:solidFill>
              </a:rPr>
              <a:t>hijo=</a:t>
            </a:r>
            <a:r>
              <a:rPr lang="es-419" b="1" i="1" dirty="0">
                <a:solidFill>
                  <a:schemeClr val="tx1"/>
                </a:solidFill>
              </a:rPr>
              <a:t>Expansión</a:t>
            </a:r>
            <a:r>
              <a:rPr lang="es-419" dirty="0">
                <a:solidFill>
                  <a:schemeClr val="tx1"/>
                </a:solidFill>
              </a:rPr>
              <a:t>(hoja)</a:t>
            </a:r>
          </a:p>
        </p:txBody>
      </p:sp>
      <p:sp>
        <p:nvSpPr>
          <p:cNvPr id="33" name="Rectángulo redondeado 32"/>
          <p:cNvSpPr/>
          <p:nvPr/>
        </p:nvSpPr>
        <p:spPr>
          <a:xfrm>
            <a:off x="1807013" y="4495799"/>
            <a:ext cx="4172104" cy="67376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dirty="0">
                <a:solidFill>
                  <a:schemeClr val="tx1"/>
                </a:solidFill>
              </a:rPr>
              <a:t>resultado=</a:t>
            </a:r>
            <a:r>
              <a:rPr lang="es-419" b="1" i="1" dirty="0">
                <a:solidFill>
                  <a:schemeClr val="tx1"/>
                </a:solidFill>
              </a:rPr>
              <a:t>Simulación</a:t>
            </a:r>
            <a:r>
              <a:rPr lang="es-419" dirty="0">
                <a:solidFill>
                  <a:schemeClr val="tx1"/>
                </a:solidFill>
              </a:rPr>
              <a:t>(hijo)</a:t>
            </a:r>
          </a:p>
        </p:txBody>
      </p:sp>
      <p:sp>
        <p:nvSpPr>
          <p:cNvPr id="35" name="Rectángulo redondeado 34"/>
          <p:cNvSpPr/>
          <p:nvPr/>
        </p:nvSpPr>
        <p:spPr>
          <a:xfrm>
            <a:off x="1807013" y="5253789"/>
            <a:ext cx="4172104" cy="67376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b="1" i="1" dirty="0" err="1">
                <a:solidFill>
                  <a:schemeClr val="tx1"/>
                </a:solidFill>
              </a:rPr>
              <a:t>Retropropagación</a:t>
            </a:r>
            <a:r>
              <a:rPr lang="es-419" dirty="0">
                <a:solidFill>
                  <a:schemeClr val="tx1"/>
                </a:solidFill>
              </a:rPr>
              <a:t>(</a:t>
            </a:r>
            <a:r>
              <a:rPr lang="es-419" dirty="0" err="1">
                <a:solidFill>
                  <a:schemeClr val="tx1"/>
                </a:solidFill>
              </a:rPr>
              <a:t>resultado,hijo</a:t>
            </a:r>
            <a:r>
              <a:rPr lang="es-419" dirty="0">
                <a:solidFill>
                  <a:schemeClr val="tx1"/>
                </a:solidFill>
              </a:rPr>
              <a:t>)</a:t>
            </a:r>
          </a:p>
        </p:txBody>
      </p:sp>
      <p:sp>
        <p:nvSpPr>
          <p:cNvPr id="37" name="Rectángulo redondeado 36"/>
          <p:cNvSpPr/>
          <p:nvPr/>
        </p:nvSpPr>
        <p:spPr>
          <a:xfrm>
            <a:off x="166708" y="2221829"/>
            <a:ext cx="4172104" cy="67376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b="1" i="1" dirty="0">
                <a:solidFill>
                  <a:schemeClr val="tx1"/>
                </a:solidFill>
              </a:rPr>
              <a:t>Mientras …</a:t>
            </a:r>
          </a:p>
        </p:txBody>
      </p:sp>
      <p:sp>
        <p:nvSpPr>
          <p:cNvPr id="46" name="Rectángulo redondeado 45"/>
          <p:cNvSpPr/>
          <p:nvPr/>
        </p:nvSpPr>
        <p:spPr>
          <a:xfrm>
            <a:off x="166708" y="1462686"/>
            <a:ext cx="4172104" cy="67376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dirty="0">
                <a:solidFill>
                  <a:schemeClr val="tx1"/>
                </a:solidFill>
              </a:rPr>
              <a:t>árbol=</a:t>
            </a:r>
            <a:r>
              <a:rPr lang="es-419" b="1" i="1" dirty="0">
                <a:solidFill>
                  <a:schemeClr val="tx1"/>
                </a:solidFill>
              </a:rPr>
              <a:t>Inicializar</a:t>
            </a:r>
            <a:r>
              <a:rPr lang="es-419" dirty="0">
                <a:solidFill>
                  <a:schemeClr val="tx1"/>
                </a:solidFill>
              </a:rPr>
              <a:t>(estado)</a:t>
            </a:r>
          </a:p>
        </p:txBody>
      </p:sp>
      <p:sp>
        <p:nvSpPr>
          <p:cNvPr id="47" name="Rectángulo redondeado 46"/>
          <p:cNvSpPr/>
          <p:nvPr/>
        </p:nvSpPr>
        <p:spPr>
          <a:xfrm>
            <a:off x="166707" y="6011779"/>
            <a:ext cx="4200755" cy="67376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419" b="1" i="1" dirty="0">
                <a:solidFill>
                  <a:schemeClr val="tx1"/>
                </a:solidFill>
              </a:rPr>
              <a:t>Movida </a:t>
            </a:r>
            <a:r>
              <a:rPr lang="es-419" dirty="0">
                <a:solidFill>
                  <a:schemeClr val="tx1"/>
                </a:solidFill>
              </a:rPr>
              <a:t>de</a:t>
            </a:r>
            <a:r>
              <a:rPr lang="es-419" b="1" i="1" dirty="0">
                <a:solidFill>
                  <a:schemeClr val="tx1"/>
                </a:solidFill>
              </a:rPr>
              <a:t> estado </a:t>
            </a:r>
            <a:r>
              <a:rPr lang="es-419" dirty="0">
                <a:solidFill>
                  <a:schemeClr val="tx1"/>
                </a:solidFill>
              </a:rPr>
              <a:t>con el mayor número de juegos</a:t>
            </a:r>
          </a:p>
        </p:txBody>
      </p:sp>
      <p:sp>
        <p:nvSpPr>
          <p:cNvPr id="5" name="Rounded Rectangle 4">
            <a:extLst>
              <a:ext uri="{FF2B5EF4-FFF2-40B4-BE49-F238E27FC236}">
                <a16:creationId xmlns:a16="http://schemas.microsoft.com/office/drawing/2014/main" id="{890EAF56-B102-60BA-BB79-CF1461121266}"/>
              </a:ext>
            </a:extLst>
          </p:cNvPr>
          <p:cNvSpPr/>
          <p:nvPr/>
        </p:nvSpPr>
        <p:spPr>
          <a:xfrm>
            <a:off x="9406784" y="4770338"/>
            <a:ext cx="2618509" cy="199505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Evita el uso de heurísticas para evaluar el estado actual, simula juegos completos</a:t>
            </a:r>
          </a:p>
        </p:txBody>
      </p:sp>
    </p:spTree>
    <p:extLst>
      <p:ext uri="{BB962C8B-B14F-4D97-AF65-F5344CB8AC3E}">
        <p14:creationId xmlns:p14="http://schemas.microsoft.com/office/powerpoint/2010/main" val="3976712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Monte Carlo </a:t>
            </a:r>
            <a:r>
              <a:rPr lang="es-419" dirty="0" err="1"/>
              <a:t>Tree</a:t>
            </a:r>
            <a:r>
              <a:rPr lang="es-419" dirty="0"/>
              <a:t> </a:t>
            </a:r>
            <a:r>
              <a:rPr lang="es-419" dirty="0" err="1"/>
              <a:t>Search</a:t>
            </a:r>
            <a:endParaRPr lang="es-419" dirty="0"/>
          </a:p>
        </p:txBody>
      </p:sp>
      <p:pic>
        <p:nvPicPr>
          <p:cNvPr id="4" name="Imagen 3"/>
          <p:cNvPicPr>
            <a:picLocks noChangeAspect="1"/>
          </p:cNvPicPr>
          <p:nvPr/>
        </p:nvPicPr>
        <p:blipFill>
          <a:blip r:embed="rId2"/>
          <a:stretch>
            <a:fillRect/>
          </a:stretch>
        </p:blipFill>
        <p:spPr>
          <a:xfrm>
            <a:off x="7896938" y="0"/>
            <a:ext cx="4295062" cy="2703095"/>
          </a:xfrm>
          <a:prstGeom prst="rect">
            <a:avLst/>
          </a:prstGeom>
        </p:spPr>
      </p:pic>
      <p:sp>
        <p:nvSpPr>
          <p:cNvPr id="5" name="Elipse 4"/>
          <p:cNvSpPr/>
          <p:nvPr/>
        </p:nvSpPr>
        <p:spPr>
          <a:xfrm>
            <a:off x="2085473" y="1351547"/>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37/100</a:t>
            </a:r>
          </a:p>
        </p:txBody>
      </p:sp>
      <p:sp>
        <p:nvSpPr>
          <p:cNvPr id="6" name="Elipse 5"/>
          <p:cNvSpPr/>
          <p:nvPr/>
        </p:nvSpPr>
        <p:spPr>
          <a:xfrm>
            <a:off x="1018673" y="2534652"/>
            <a:ext cx="731520" cy="731520"/>
          </a:xfrm>
          <a:prstGeom prst="ellipse">
            <a:avLst/>
          </a:prstGeom>
          <a:solidFill>
            <a:srgbClr val="00B0F0"/>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60/79</a:t>
            </a:r>
          </a:p>
        </p:txBody>
      </p:sp>
      <p:sp>
        <p:nvSpPr>
          <p:cNvPr id="7" name="Elipse 6"/>
          <p:cNvSpPr/>
          <p:nvPr/>
        </p:nvSpPr>
        <p:spPr>
          <a:xfrm>
            <a:off x="2085473" y="2534652"/>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1/</a:t>
            </a:r>
          </a:p>
          <a:p>
            <a:pPr algn="ctr"/>
            <a:r>
              <a:rPr lang="es-419" sz="1600" dirty="0"/>
              <a:t>10</a:t>
            </a:r>
          </a:p>
        </p:txBody>
      </p:sp>
      <p:sp>
        <p:nvSpPr>
          <p:cNvPr id="8" name="Elipse 7"/>
          <p:cNvSpPr/>
          <p:nvPr/>
        </p:nvSpPr>
        <p:spPr>
          <a:xfrm>
            <a:off x="3152273" y="2534652"/>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2/</a:t>
            </a:r>
          </a:p>
          <a:p>
            <a:pPr algn="ctr"/>
            <a:r>
              <a:rPr lang="es-419" sz="1600" dirty="0"/>
              <a:t>11</a:t>
            </a:r>
          </a:p>
        </p:txBody>
      </p:sp>
      <p:sp>
        <p:nvSpPr>
          <p:cNvPr id="9" name="Elipse 8"/>
          <p:cNvSpPr/>
          <p:nvPr/>
        </p:nvSpPr>
        <p:spPr>
          <a:xfrm>
            <a:off x="238674" y="3609473"/>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3/</a:t>
            </a:r>
          </a:p>
          <a:p>
            <a:pPr algn="ctr"/>
            <a:r>
              <a:rPr lang="es-419" sz="1600" dirty="0"/>
              <a:t>26</a:t>
            </a:r>
          </a:p>
        </p:txBody>
      </p:sp>
      <p:sp>
        <p:nvSpPr>
          <p:cNvPr id="10" name="Elipse 9"/>
          <p:cNvSpPr/>
          <p:nvPr/>
        </p:nvSpPr>
        <p:spPr>
          <a:xfrm>
            <a:off x="1063590" y="3609473"/>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16/53</a:t>
            </a:r>
          </a:p>
        </p:txBody>
      </p:sp>
      <p:sp>
        <p:nvSpPr>
          <p:cNvPr id="11" name="Elipse 10"/>
          <p:cNvSpPr/>
          <p:nvPr/>
        </p:nvSpPr>
        <p:spPr>
          <a:xfrm>
            <a:off x="2085473" y="3609473"/>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6/</a:t>
            </a:r>
          </a:p>
          <a:p>
            <a:pPr algn="ctr"/>
            <a:r>
              <a:rPr lang="es-419" sz="1600" dirty="0"/>
              <a:t>6</a:t>
            </a:r>
          </a:p>
        </p:txBody>
      </p:sp>
      <p:sp>
        <p:nvSpPr>
          <p:cNvPr id="12" name="Elipse 11"/>
          <p:cNvSpPr/>
          <p:nvPr/>
        </p:nvSpPr>
        <p:spPr>
          <a:xfrm>
            <a:off x="2910389" y="3609473"/>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3/</a:t>
            </a:r>
          </a:p>
          <a:p>
            <a:pPr algn="ctr"/>
            <a:r>
              <a:rPr lang="es-419" sz="1600" dirty="0"/>
              <a:t>4</a:t>
            </a:r>
          </a:p>
        </p:txBody>
      </p:sp>
      <p:sp>
        <p:nvSpPr>
          <p:cNvPr id="13" name="Elipse 12"/>
          <p:cNvSpPr/>
          <p:nvPr/>
        </p:nvSpPr>
        <p:spPr>
          <a:xfrm>
            <a:off x="264341" y="4724303"/>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27/35</a:t>
            </a:r>
          </a:p>
        </p:txBody>
      </p:sp>
      <p:sp>
        <p:nvSpPr>
          <p:cNvPr id="14" name="Elipse 13"/>
          <p:cNvSpPr/>
          <p:nvPr/>
        </p:nvSpPr>
        <p:spPr>
          <a:xfrm>
            <a:off x="1141040" y="4724303"/>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10/</a:t>
            </a:r>
          </a:p>
          <a:p>
            <a:pPr algn="ctr"/>
            <a:r>
              <a:rPr lang="es-419" sz="1600" dirty="0"/>
              <a:t>18</a:t>
            </a:r>
          </a:p>
        </p:txBody>
      </p:sp>
      <p:sp>
        <p:nvSpPr>
          <p:cNvPr id="15" name="Elipse 14"/>
          <p:cNvSpPr/>
          <p:nvPr/>
        </p:nvSpPr>
        <p:spPr>
          <a:xfrm>
            <a:off x="2126376" y="4741852"/>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0/</a:t>
            </a:r>
          </a:p>
          <a:p>
            <a:pPr algn="ctr"/>
            <a:r>
              <a:rPr lang="es-419" sz="1600" dirty="0"/>
              <a:t>3</a:t>
            </a:r>
          </a:p>
        </p:txBody>
      </p:sp>
      <p:sp>
        <p:nvSpPr>
          <p:cNvPr id="16" name="Elipse 15"/>
          <p:cNvSpPr/>
          <p:nvPr/>
        </p:nvSpPr>
        <p:spPr>
          <a:xfrm>
            <a:off x="3003075" y="4724303"/>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0/</a:t>
            </a:r>
          </a:p>
          <a:p>
            <a:pPr algn="ctr"/>
            <a:r>
              <a:rPr lang="es-419" sz="1600" dirty="0"/>
              <a:t>3</a:t>
            </a:r>
          </a:p>
        </p:txBody>
      </p:sp>
      <p:cxnSp>
        <p:nvCxnSpPr>
          <p:cNvPr id="18" name="Conector recto de flecha 17"/>
          <p:cNvCxnSpPr>
            <a:stCxn id="5" idx="3"/>
            <a:endCxn id="6" idx="0"/>
          </p:cNvCxnSpPr>
          <p:nvPr/>
        </p:nvCxnSpPr>
        <p:spPr>
          <a:xfrm flipH="1">
            <a:off x="1384433" y="1975938"/>
            <a:ext cx="808169" cy="55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a:stCxn id="5" idx="4"/>
            <a:endCxn id="7" idx="0"/>
          </p:cNvCxnSpPr>
          <p:nvPr/>
        </p:nvCxnSpPr>
        <p:spPr>
          <a:xfrm>
            <a:off x="2451233" y="2083067"/>
            <a:ext cx="0" cy="451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a:stCxn id="5" idx="5"/>
            <a:endCxn id="8" idx="0"/>
          </p:cNvCxnSpPr>
          <p:nvPr/>
        </p:nvCxnSpPr>
        <p:spPr>
          <a:xfrm>
            <a:off x="2709864" y="1975938"/>
            <a:ext cx="808169" cy="55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6" idx="3"/>
            <a:endCxn id="9" idx="0"/>
          </p:cNvCxnSpPr>
          <p:nvPr/>
        </p:nvCxnSpPr>
        <p:spPr>
          <a:xfrm flipH="1">
            <a:off x="604434" y="3159043"/>
            <a:ext cx="521368" cy="450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a:stCxn id="6" idx="4"/>
            <a:endCxn id="10" idx="0"/>
          </p:cNvCxnSpPr>
          <p:nvPr/>
        </p:nvCxnSpPr>
        <p:spPr>
          <a:xfrm>
            <a:off x="1384433" y="3266172"/>
            <a:ext cx="44917" cy="343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a:stCxn id="7" idx="4"/>
            <a:endCxn id="11" idx="0"/>
          </p:cNvCxnSpPr>
          <p:nvPr/>
        </p:nvCxnSpPr>
        <p:spPr>
          <a:xfrm>
            <a:off x="2451233" y="3266172"/>
            <a:ext cx="0" cy="343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a:stCxn id="7" idx="4"/>
            <a:endCxn id="12" idx="0"/>
          </p:cNvCxnSpPr>
          <p:nvPr/>
        </p:nvCxnSpPr>
        <p:spPr>
          <a:xfrm>
            <a:off x="2451233" y="3266172"/>
            <a:ext cx="824916" cy="343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a:stCxn id="10" idx="3"/>
            <a:endCxn id="13" idx="0"/>
          </p:cNvCxnSpPr>
          <p:nvPr/>
        </p:nvCxnSpPr>
        <p:spPr>
          <a:xfrm flipH="1">
            <a:off x="630101" y="4233864"/>
            <a:ext cx="540618" cy="49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a:stCxn id="10" idx="4"/>
            <a:endCxn id="14" idx="0"/>
          </p:cNvCxnSpPr>
          <p:nvPr/>
        </p:nvCxnSpPr>
        <p:spPr>
          <a:xfrm>
            <a:off x="1429350" y="4340993"/>
            <a:ext cx="77450" cy="38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p:cNvCxnSpPr>
            <a:stCxn id="11" idx="4"/>
            <a:endCxn id="15" idx="0"/>
          </p:cNvCxnSpPr>
          <p:nvPr/>
        </p:nvCxnSpPr>
        <p:spPr>
          <a:xfrm>
            <a:off x="2451233" y="4340993"/>
            <a:ext cx="40903" cy="400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a:stCxn id="11" idx="4"/>
            <a:endCxn id="16" idx="0"/>
          </p:cNvCxnSpPr>
          <p:nvPr/>
        </p:nvCxnSpPr>
        <p:spPr>
          <a:xfrm>
            <a:off x="2451233" y="4340993"/>
            <a:ext cx="917602" cy="38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Elipse 38"/>
          <p:cNvSpPr/>
          <p:nvPr/>
        </p:nvSpPr>
        <p:spPr>
          <a:xfrm>
            <a:off x="119162" y="4499811"/>
            <a:ext cx="1006640" cy="11670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40" name="Rectángulo 39"/>
          <p:cNvSpPr/>
          <p:nvPr/>
        </p:nvSpPr>
        <p:spPr>
          <a:xfrm>
            <a:off x="925013" y="5738318"/>
            <a:ext cx="3052439"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Selección</a:t>
            </a:r>
          </a:p>
        </p:txBody>
      </p:sp>
      <p:sp>
        <p:nvSpPr>
          <p:cNvPr id="41" name="Rectángulo redondeado 40"/>
          <p:cNvSpPr/>
          <p:nvPr/>
        </p:nvSpPr>
        <p:spPr>
          <a:xfrm>
            <a:off x="4433181" y="4195764"/>
            <a:ext cx="4172104" cy="67376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i="1" dirty="0">
                <a:solidFill>
                  <a:schemeClr val="tx1"/>
                </a:solidFill>
              </a:rPr>
              <a:t>Política de Selección</a:t>
            </a:r>
            <a:endParaRPr lang="es-419" dirty="0">
              <a:solidFill>
                <a:schemeClr val="tx1"/>
              </a:solidFill>
            </a:endParaRPr>
          </a:p>
        </p:txBody>
      </p:sp>
      <p:sp>
        <p:nvSpPr>
          <p:cNvPr id="42" name="Flecha izquierda y derecha 41"/>
          <p:cNvSpPr/>
          <p:nvPr/>
        </p:nvSpPr>
        <p:spPr>
          <a:xfrm>
            <a:off x="6090506" y="3443606"/>
            <a:ext cx="1216152"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43" name="Rectángulo redondeado 42"/>
          <p:cNvSpPr/>
          <p:nvPr/>
        </p:nvSpPr>
        <p:spPr>
          <a:xfrm>
            <a:off x="4062559" y="3172952"/>
            <a:ext cx="1691191" cy="91440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Exploración</a:t>
            </a:r>
          </a:p>
        </p:txBody>
      </p:sp>
      <p:sp>
        <p:nvSpPr>
          <p:cNvPr id="44" name="Rectángulo redondeado 43"/>
          <p:cNvSpPr/>
          <p:nvPr/>
        </p:nvSpPr>
        <p:spPr>
          <a:xfrm>
            <a:off x="7643415" y="3152273"/>
            <a:ext cx="1691191" cy="91440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Explotación</a:t>
            </a:r>
          </a:p>
        </p:txBody>
      </p:sp>
      <mc:AlternateContent xmlns:mc="http://schemas.openxmlformats.org/markup-compatibility/2006" xmlns:a14="http://schemas.microsoft.com/office/drawing/2010/main">
        <mc:Choice Requires="a14">
          <p:sp>
            <p:nvSpPr>
              <p:cNvPr id="45" name="CuadroTexto 44"/>
              <p:cNvSpPr txBox="1"/>
              <p:nvPr/>
            </p:nvSpPr>
            <p:spPr>
              <a:xfrm>
                <a:off x="4433181" y="4919207"/>
                <a:ext cx="3629904"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419" b="0" i="1" smtClean="0">
                          <a:latin typeface="Cambria Math" panose="02040503050406030204" pitchFamily="18" charset="0"/>
                        </a:rPr>
                        <m:t>𝑈𝐶𝐵</m:t>
                      </m:r>
                      <m:r>
                        <a:rPr lang="es-419" b="0" i="1" smtClean="0">
                          <a:latin typeface="Cambria Math" panose="02040503050406030204" pitchFamily="18" charset="0"/>
                        </a:rPr>
                        <m:t>1=</m:t>
                      </m:r>
                      <m:f>
                        <m:fPr>
                          <m:ctrlPr>
                            <a:rPr lang="es-419" i="1" smtClean="0">
                              <a:latin typeface="Cambria Math" panose="02040503050406030204" pitchFamily="18" charset="0"/>
                            </a:rPr>
                          </m:ctrlPr>
                        </m:fPr>
                        <m:num>
                          <m:r>
                            <a:rPr lang="es-419" b="0" i="1" smtClean="0">
                              <a:latin typeface="Cambria Math" panose="02040503050406030204" pitchFamily="18" charset="0"/>
                            </a:rPr>
                            <m:t>𝑈</m:t>
                          </m:r>
                          <m:r>
                            <a:rPr lang="es-419" b="0" i="1" smtClean="0">
                              <a:latin typeface="Cambria Math" panose="02040503050406030204" pitchFamily="18" charset="0"/>
                            </a:rPr>
                            <m:t>(</m:t>
                          </m:r>
                          <m:r>
                            <a:rPr lang="es-419" b="0" i="1" smtClean="0">
                              <a:latin typeface="Cambria Math" panose="02040503050406030204" pitchFamily="18" charset="0"/>
                            </a:rPr>
                            <m:t>𝑛</m:t>
                          </m:r>
                          <m:r>
                            <a:rPr lang="es-419" b="0" i="1" smtClean="0">
                              <a:latin typeface="Cambria Math" panose="02040503050406030204" pitchFamily="18" charset="0"/>
                            </a:rPr>
                            <m:t>)</m:t>
                          </m:r>
                        </m:num>
                        <m:den>
                          <m:r>
                            <a:rPr lang="es-419" b="0" i="1" smtClean="0">
                              <a:latin typeface="Cambria Math" panose="02040503050406030204" pitchFamily="18" charset="0"/>
                            </a:rPr>
                            <m:t>𝑁</m:t>
                          </m:r>
                          <m:r>
                            <a:rPr lang="es-419" b="0" i="1" smtClean="0">
                              <a:latin typeface="Cambria Math" panose="02040503050406030204" pitchFamily="18" charset="0"/>
                            </a:rPr>
                            <m:t>(</m:t>
                          </m:r>
                          <m:r>
                            <a:rPr lang="es-419" b="0" i="1" smtClean="0">
                              <a:latin typeface="Cambria Math" panose="02040503050406030204" pitchFamily="18" charset="0"/>
                            </a:rPr>
                            <m:t>𝑛</m:t>
                          </m:r>
                          <m:r>
                            <a:rPr lang="es-419" b="0" i="1" smtClean="0">
                              <a:latin typeface="Cambria Math" panose="02040503050406030204" pitchFamily="18" charset="0"/>
                            </a:rPr>
                            <m:t>)</m:t>
                          </m:r>
                        </m:den>
                      </m:f>
                      <m:r>
                        <a:rPr lang="es-419" b="0" i="1" smtClean="0">
                          <a:latin typeface="Cambria Math" panose="02040503050406030204" pitchFamily="18" charset="0"/>
                        </a:rPr>
                        <m:t>+</m:t>
                      </m:r>
                      <m:r>
                        <a:rPr lang="es-419" b="0" i="1" smtClean="0">
                          <a:latin typeface="Cambria Math" panose="02040503050406030204" pitchFamily="18" charset="0"/>
                        </a:rPr>
                        <m:t>𝐶</m:t>
                      </m:r>
                      <m:r>
                        <a:rPr lang="es-419" b="0" i="1" smtClean="0">
                          <a:latin typeface="Cambria Math" panose="02040503050406030204" pitchFamily="18" charset="0"/>
                        </a:rPr>
                        <m:t> </m:t>
                      </m:r>
                      <m:rad>
                        <m:radPr>
                          <m:degHide m:val="on"/>
                          <m:ctrlPr>
                            <a:rPr lang="es-419" b="0" i="1" smtClean="0">
                              <a:latin typeface="Cambria Math" panose="02040503050406030204" pitchFamily="18" charset="0"/>
                            </a:rPr>
                          </m:ctrlPr>
                        </m:radPr>
                        <m:deg/>
                        <m:e>
                          <m:f>
                            <m:fPr>
                              <m:ctrlPr>
                                <a:rPr lang="es-419" b="0" i="1" smtClean="0">
                                  <a:latin typeface="Cambria Math" panose="02040503050406030204" pitchFamily="18" charset="0"/>
                                </a:rPr>
                              </m:ctrlPr>
                            </m:fPr>
                            <m:num>
                              <m:func>
                                <m:funcPr>
                                  <m:ctrlPr>
                                    <a:rPr lang="es-419" b="0" i="1" smtClean="0">
                                      <a:latin typeface="Cambria Math" panose="02040503050406030204" pitchFamily="18" charset="0"/>
                                    </a:rPr>
                                  </m:ctrlPr>
                                </m:funcPr>
                                <m:fName>
                                  <m:r>
                                    <m:rPr>
                                      <m:sty m:val="p"/>
                                    </m:rPr>
                                    <a:rPr lang="es-419" b="0" i="0" smtClean="0">
                                      <a:latin typeface="Cambria Math" panose="02040503050406030204" pitchFamily="18" charset="0"/>
                                    </a:rPr>
                                    <m:t>ln</m:t>
                                  </m:r>
                                </m:fName>
                                <m:e>
                                  <m:r>
                                    <a:rPr lang="es-419" b="0" i="1" smtClean="0">
                                      <a:latin typeface="Cambria Math" panose="02040503050406030204" pitchFamily="18" charset="0"/>
                                    </a:rPr>
                                    <m:t> (</m:t>
                                  </m:r>
                                  <m:r>
                                    <a:rPr lang="es-419" b="0" i="1" smtClean="0">
                                      <a:latin typeface="Cambria Math" panose="02040503050406030204" pitchFamily="18" charset="0"/>
                                    </a:rPr>
                                    <m:t>𝑃𝑎𝑟𝑒𝑛𝑡</m:t>
                                  </m:r>
                                  <m:d>
                                    <m:dPr>
                                      <m:ctrlPr>
                                        <a:rPr lang="es-419" b="0" i="1" smtClean="0">
                                          <a:latin typeface="Cambria Math" panose="02040503050406030204" pitchFamily="18" charset="0"/>
                                        </a:rPr>
                                      </m:ctrlPr>
                                    </m:dPr>
                                    <m:e>
                                      <m:r>
                                        <a:rPr lang="es-419" b="0" i="1" smtClean="0">
                                          <a:latin typeface="Cambria Math" panose="02040503050406030204" pitchFamily="18" charset="0"/>
                                        </a:rPr>
                                        <m:t>𝑛</m:t>
                                      </m:r>
                                    </m:e>
                                  </m:d>
                                  <m:r>
                                    <a:rPr lang="es-419" b="0" i="1" smtClean="0">
                                      <a:latin typeface="Cambria Math" panose="02040503050406030204" pitchFamily="18" charset="0"/>
                                    </a:rPr>
                                    <m:t>)</m:t>
                                  </m:r>
                                </m:e>
                              </m:func>
                            </m:num>
                            <m:den>
                              <m:r>
                                <a:rPr lang="es-419" b="0" i="1" smtClean="0">
                                  <a:latin typeface="Cambria Math" panose="02040503050406030204" pitchFamily="18" charset="0"/>
                                </a:rPr>
                                <m:t>𝑁</m:t>
                              </m:r>
                              <m:r>
                                <a:rPr lang="es-419" b="0" i="1" smtClean="0">
                                  <a:latin typeface="Cambria Math" panose="02040503050406030204" pitchFamily="18" charset="0"/>
                                </a:rPr>
                                <m:t>(</m:t>
                              </m:r>
                              <m:r>
                                <a:rPr lang="es-419" b="0" i="1" smtClean="0">
                                  <a:latin typeface="Cambria Math" panose="02040503050406030204" pitchFamily="18" charset="0"/>
                                </a:rPr>
                                <m:t>𝑛</m:t>
                              </m:r>
                              <m:r>
                                <a:rPr lang="es-419" b="0" i="1" smtClean="0">
                                  <a:latin typeface="Cambria Math" panose="02040503050406030204" pitchFamily="18" charset="0"/>
                                </a:rPr>
                                <m:t>)</m:t>
                              </m:r>
                            </m:den>
                          </m:f>
                        </m:e>
                      </m:rad>
                    </m:oMath>
                  </m:oMathPara>
                </a14:m>
                <a:endParaRPr lang="es-419" dirty="0"/>
              </a:p>
            </p:txBody>
          </p:sp>
        </mc:Choice>
        <mc:Fallback xmlns="">
          <p:sp>
            <p:nvSpPr>
              <p:cNvPr id="45" name="CuadroTexto 44"/>
              <p:cNvSpPr txBox="1">
                <a:spLocks noRot="1" noChangeAspect="1" noMove="1" noResize="1" noEditPoints="1" noAdjustHandles="1" noChangeArrowheads="1" noChangeShapeType="1" noTextEdit="1"/>
              </p:cNvSpPr>
              <p:nvPr/>
            </p:nvSpPr>
            <p:spPr>
              <a:xfrm>
                <a:off x="4433181" y="4919207"/>
                <a:ext cx="3629904" cy="818366"/>
              </a:xfrm>
              <a:prstGeom prst="rect">
                <a:avLst/>
              </a:prstGeom>
              <a:blipFill>
                <a:blip r:embed="rId3"/>
                <a:stretch>
                  <a:fillRect l="-347" r="-1389" b="-3077"/>
                </a:stretch>
              </a:blipFill>
            </p:spPr>
            <p:txBody>
              <a:bodyPr/>
              <a:lstStyle/>
              <a:p>
                <a:r>
                  <a:rPr lang="en-CL">
                    <a:noFill/>
                  </a:rPr>
                  <a:t> </a:t>
                </a:r>
              </a:p>
            </p:txBody>
          </p:sp>
        </mc:Fallback>
      </mc:AlternateContent>
      <mc:AlternateContent xmlns:mc="http://schemas.openxmlformats.org/markup-compatibility/2006" xmlns:a14="http://schemas.microsoft.com/office/drawing/2010/main">
        <mc:Choice Requires="a14">
          <p:sp>
            <p:nvSpPr>
              <p:cNvPr id="46" name="Rectángulo redondeado 45"/>
              <p:cNvSpPr/>
              <p:nvPr/>
            </p:nvSpPr>
            <p:spPr>
              <a:xfrm>
                <a:off x="8873835" y="5528986"/>
                <a:ext cx="3249283" cy="1132661"/>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solidFill>
                      <a:schemeClr val="tx1"/>
                    </a:solidFill>
                  </a:rPr>
                  <a:t>C=</a:t>
                </a:r>
                <a14:m>
                  <m:oMath xmlns:m="http://schemas.openxmlformats.org/officeDocument/2006/math">
                    <m:rad>
                      <m:radPr>
                        <m:degHide m:val="on"/>
                        <m:ctrlPr>
                          <a:rPr lang="es-419" sz="1600" i="1" smtClean="0">
                            <a:solidFill>
                              <a:schemeClr val="tx1"/>
                            </a:solidFill>
                            <a:latin typeface="Cambria Math" panose="02040503050406030204" pitchFamily="18" charset="0"/>
                          </a:rPr>
                        </m:ctrlPr>
                      </m:radPr>
                      <m:deg/>
                      <m:e>
                        <m:r>
                          <a:rPr lang="es-419" sz="1600" b="0" i="1" smtClean="0">
                            <a:solidFill>
                              <a:schemeClr val="tx1"/>
                            </a:solidFill>
                            <a:latin typeface="Cambria Math" panose="02040503050406030204" pitchFamily="18" charset="0"/>
                          </a:rPr>
                          <m:t>2</m:t>
                        </m:r>
                      </m:e>
                    </m:rad>
                  </m:oMath>
                </a14:m>
                <a:r>
                  <a:rPr lang="es-419" sz="1600" dirty="0">
                    <a:solidFill>
                      <a:schemeClr val="tx1"/>
                    </a:solidFill>
                  </a:rPr>
                  <a:t> ≈ 1.4</a:t>
                </a:r>
              </a:p>
              <a:p>
                <a:pPr algn="ctr"/>
                <a:r>
                  <a:rPr lang="es-419" sz="1600" dirty="0">
                    <a:solidFill>
                      <a:schemeClr val="tx1"/>
                    </a:solidFill>
                  </a:rPr>
                  <a:t>U(n): utilidad de n</a:t>
                </a:r>
              </a:p>
              <a:p>
                <a:pPr algn="ctr"/>
                <a:r>
                  <a:rPr lang="es-419" sz="1600" dirty="0">
                    <a:solidFill>
                      <a:schemeClr val="tx1"/>
                    </a:solidFill>
                  </a:rPr>
                  <a:t>N(n): jugadas de n</a:t>
                </a:r>
              </a:p>
              <a:p>
                <a:pPr algn="ctr"/>
                <a:r>
                  <a:rPr lang="es-419" sz="1600" dirty="0" err="1">
                    <a:solidFill>
                      <a:schemeClr val="tx1"/>
                    </a:solidFill>
                  </a:rPr>
                  <a:t>Parent</a:t>
                </a:r>
                <a:r>
                  <a:rPr lang="es-419" sz="1600" dirty="0">
                    <a:solidFill>
                      <a:schemeClr val="tx1"/>
                    </a:solidFill>
                  </a:rPr>
                  <a:t>(n): jugadas del padre de n</a:t>
                </a:r>
              </a:p>
            </p:txBody>
          </p:sp>
        </mc:Choice>
        <mc:Fallback xmlns="">
          <p:sp>
            <p:nvSpPr>
              <p:cNvPr id="46" name="Rectángulo redondeado 45"/>
              <p:cNvSpPr>
                <a:spLocks noRot="1" noChangeAspect="1" noMove="1" noResize="1" noEditPoints="1" noAdjustHandles="1" noChangeArrowheads="1" noChangeShapeType="1" noTextEdit="1"/>
              </p:cNvSpPr>
              <p:nvPr/>
            </p:nvSpPr>
            <p:spPr>
              <a:xfrm>
                <a:off x="8873835" y="5528986"/>
                <a:ext cx="3249283" cy="1132661"/>
              </a:xfrm>
              <a:prstGeom prst="roundRect">
                <a:avLst/>
              </a:prstGeom>
              <a:blipFill>
                <a:blip r:embed="rId4"/>
                <a:stretch>
                  <a:fillRect b="-4348"/>
                </a:stretch>
              </a:blipFill>
            </p:spPr>
            <p:txBody>
              <a:bodyPr/>
              <a:lstStyle/>
              <a:p>
                <a:r>
                  <a:rPr lang="en-CL">
                    <a:noFill/>
                  </a:rPr>
                  <a:t> </a:t>
                </a:r>
              </a:p>
            </p:txBody>
          </p:sp>
        </mc:Fallback>
      </mc:AlternateContent>
      <p:sp>
        <p:nvSpPr>
          <p:cNvPr id="3" name="Elipse 5">
            <a:extLst>
              <a:ext uri="{FF2B5EF4-FFF2-40B4-BE49-F238E27FC236}">
                <a16:creationId xmlns:a16="http://schemas.microsoft.com/office/drawing/2014/main" id="{5894BA30-2FDA-4C18-D179-CE8D02272643}"/>
              </a:ext>
            </a:extLst>
          </p:cNvPr>
          <p:cNvSpPr/>
          <p:nvPr/>
        </p:nvSpPr>
        <p:spPr>
          <a:xfrm>
            <a:off x="9009247" y="2829399"/>
            <a:ext cx="731520" cy="731520"/>
          </a:xfrm>
          <a:prstGeom prst="ellipse">
            <a:avLst/>
          </a:prstGeom>
          <a:solidFill>
            <a:srgbClr val="00B0F0"/>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60/79</a:t>
            </a:r>
          </a:p>
        </p:txBody>
      </p:sp>
      <p:sp>
        <p:nvSpPr>
          <p:cNvPr id="17" name="Elipse 7">
            <a:extLst>
              <a:ext uri="{FF2B5EF4-FFF2-40B4-BE49-F238E27FC236}">
                <a16:creationId xmlns:a16="http://schemas.microsoft.com/office/drawing/2014/main" id="{BC99D49A-A22B-02D3-6E28-A4BDC5B7C6C3}"/>
              </a:ext>
            </a:extLst>
          </p:cNvPr>
          <p:cNvSpPr/>
          <p:nvPr/>
        </p:nvSpPr>
        <p:spPr>
          <a:xfrm>
            <a:off x="5247597" y="2804790"/>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2/</a:t>
            </a:r>
          </a:p>
          <a:p>
            <a:pPr algn="ctr"/>
            <a:r>
              <a:rPr lang="es-419" sz="1600" dirty="0"/>
              <a:t>11</a:t>
            </a:r>
          </a:p>
        </p:txBody>
      </p:sp>
    </p:spTree>
    <p:extLst>
      <p:ext uri="{BB962C8B-B14F-4D97-AF65-F5344CB8AC3E}">
        <p14:creationId xmlns:p14="http://schemas.microsoft.com/office/powerpoint/2010/main" val="2974088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Monte Carlo </a:t>
            </a:r>
            <a:r>
              <a:rPr lang="es-419" dirty="0" err="1"/>
              <a:t>Tree</a:t>
            </a:r>
            <a:r>
              <a:rPr lang="es-419" dirty="0"/>
              <a:t> </a:t>
            </a:r>
            <a:r>
              <a:rPr lang="es-419" dirty="0" err="1"/>
              <a:t>Search</a:t>
            </a:r>
            <a:endParaRPr lang="es-419" dirty="0"/>
          </a:p>
        </p:txBody>
      </p:sp>
      <p:pic>
        <p:nvPicPr>
          <p:cNvPr id="4" name="Imagen 3"/>
          <p:cNvPicPr>
            <a:picLocks noChangeAspect="1"/>
          </p:cNvPicPr>
          <p:nvPr/>
        </p:nvPicPr>
        <p:blipFill>
          <a:blip r:embed="rId2"/>
          <a:stretch>
            <a:fillRect/>
          </a:stretch>
        </p:blipFill>
        <p:spPr>
          <a:xfrm>
            <a:off x="7896938" y="0"/>
            <a:ext cx="4295062" cy="2703095"/>
          </a:xfrm>
          <a:prstGeom prst="rect">
            <a:avLst/>
          </a:prstGeom>
        </p:spPr>
      </p:pic>
      <p:sp>
        <p:nvSpPr>
          <p:cNvPr id="5" name="Elipse 4"/>
          <p:cNvSpPr/>
          <p:nvPr/>
        </p:nvSpPr>
        <p:spPr>
          <a:xfrm>
            <a:off x="2085473" y="1351547"/>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37/100</a:t>
            </a:r>
          </a:p>
        </p:txBody>
      </p:sp>
      <p:sp>
        <p:nvSpPr>
          <p:cNvPr id="6" name="Elipse 5"/>
          <p:cNvSpPr/>
          <p:nvPr/>
        </p:nvSpPr>
        <p:spPr>
          <a:xfrm>
            <a:off x="1018673" y="2534652"/>
            <a:ext cx="731520" cy="731520"/>
          </a:xfrm>
          <a:prstGeom prst="ellipse">
            <a:avLst/>
          </a:prstGeom>
          <a:solidFill>
            <a:srgbClr val="00B0F0"/>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60/79</a:t>
            </a:r>
          </a:p>
        </p:txBody>
      </p:sp>
      <p:sp>
        <p:nvSpPr>
          <p:cNvPr id="7" name="Elipse 6"/>
          <p:cNvSpPr/>
          <p:nvPr/>
        </p:nvSpPr>
        <p:spPr>
          <a:xfrm>
            <a:off x="2085473" y="2534652"/>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1/</a:t>
            </a:r>
          </a:p>
          <a:p>
            <a:pPr algn="ctr"/>
            <a:r>
              <a:rPr lang="es-419" sz="1600" dirty="0"/>
              <a:t>10</a:t>
            </a:r>
          </a:p>
        </p:txBody>
      </p:sp>
      <p:sp>
        <p:nvSpPr>
          <p:cNvPr id="8" name="Elipse 7"/>
          <p:cNvSpPr/>
          <p:nvPr/>
        </p:nvSpPr>
        <p:spPr>
          <a:xfrm>
            <a:off x="3152273" y="2534652"/>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2/</a:t>
            </a:r>
          </a:p>
          <a:p>
            <a:pPr algn="ctr"/>
            <a:r>
              <a:rPr lang="es-419" sz="1600" dirty="0"/>
              <a:t>11</a:t>
            </a:r>
          </a:p>
        </p:txBody>
      </p:sp>
      <p:sp>
        <p:nvSpPr>
          <p:cNvPr id="9" name="Elipse 8"/>
          <p:cNvSpPr/>
          <p:nvPr/>
        </p:nvSpPr>
        <p:spPr>
          <a:xfrm>
            <a:off x="238674" y="3609473"/>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3/</a:t>
            </a:r>
          </a:p>
          <a:p>
            <a:pPr algn="ctr"/>
            <a:r>
              <a:rPr lang="es-419" sz="1600" dirty="0"/>
              <a:t>26</a:t>
            </a:r>
          </a:p>
        </p:txBody>
      </p:sp>
      <p:sp>
        <p:nvSpPr>
          <p:cNvPr id="10" name="Elipse 9"/>
          <p:cNvSpPr/>
          <p:nvPr/>
        </p:nvSpPr>
        <p:spPr>
          <a:xfrm>
            <a:off x="1063590" y="3609473"/>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16/53</a:t>
            </a:r>
          </a:p>
        </p:txBody>
      </p:sp>
      <p:sp>
        <p:nvSpPr>
          <p:cNvPr id="11" name="Elipse 10"/>
          <p:cNvSpPr/>
          <p:nvPr/>
        </p:nvSpPr>
        <p:spPr>
          <a:xfrm>
            <a:off x="2085473" y="3609473"/>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6/</a:t>
            </a:r>
          </a:p>
          <a:p>
            <a:pPr algn="ctr"/>
            <a:r>
              <a:rPr lang="es-419" sz="1600" dirty="0"/>
              <a:t>6</a:t>
            </a:r>
          </a:p>
        </p:txBody>
      </p:sp>
      <p:sp>
        <p:nvSpPr>
          <p:cNvPr id="12" name="Elipse 11"/>
          <p:cNvSpPr/>
          <p:nvPr/>
        </p:nvSpPr>
        <p:spPr>
          <a:xfrm>
            <a:off x="2910389" y="3609473"/>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3/</a:t>
            </a:r>
          </a:p>
          <a:p>
            <a:pPr algn="ctr"/>
            <a:r>
              <a:rPr lang="es-419" sz="1600" dirty="0"/>
              <a:t>4</a:t>
            </a:r>
          </a:p>
        </p:txBody>
      </p:sp>
      <p:sp>
        <p:nvSpPr>
          <p:cNvPr id="13" name="Elipse 12"/>
          <p:cNvSpPr/>
          <p:nvPr/>
        </p:nvSpPr>
        <p:spPr>
          <a:xfrm>
            <a:off x="264341" y="4724303"/>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27/35</a:t>
            </a:r>
          </a:p>
        </p:txBody>
      </p:sp>
      <p:sp>
        <p:nvSpPr>
          <p:cNvPr id="14" name="Elipse 13"/>
          <p:cNvSpPr/>
          <p:nvPr/>
        </p:nvSpPr>
        <p:spPr>
          <a:xfrm>
            <a:off x="1141040" y="4724303"/>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10/</a:t>
            </a:r>
          </a:p>
          <a:p>
            <a:pPr algn="ctr"/>
            <a:r>
              <a:rPr lang="es-419" sz="1600" dirty="0"/>
              <a:t>18</a:t>
            </a:r>
          </a:p>
        </p:txBody>
      </p:sp>
      <p:sp>
        <p:nvSpPr>
          <p:cNvPr id="15" name="Elipse 14"/>
          <p:cNvSpPr/>
          <p:nvPr/>
        </p:nvSpPr>
        <p:spPr>
          <a:xfrm>
            <a:off x="2126376" y="4741852"/>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0/</a:t>
            </a:r>
          </a:p>
          <a:p>
            <a:pPr algn="ctr"/>
            <a:r>
              <a:rPr lang="es-419" sz="1600" dirty="0"/>
              <a:t>3</a:t>
            </a:r>
          </a:p>
        </p:txBody>
      </p:sp>
      <p:sp>
        <p:nvSpPr>
          <p:cNvPr id="16" name="Elipse 15"/>
          <p:cNvSpPr/>
          <p:nvPr/>
        </p:nvSpPr>
        <p:spPr>
          <a:xfrm>
            <a:off x="3003075" y="4724303"/>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0/</a:t>
            </a:r>
          </a:p>
          <a:p>
            <a:pPr algn="ctr"/>
            <a:r>
              <a:rPr lang="es-419" sz="1600" dirty="0"/>
              <a:t>3</a:t>
            </a:r>
          </a:p>
        </p:txBody>
      </p:sp>
      <p:cxnSp>
        <p:nvCxnSpPr>
          <p:cNvPr id="18" name="Conector recto de flecha 17"/>
          <p:cNvCxnSpPr>
            <a:stCxn id="5" idx="3"/>
            <a:endCxn id="6" idx="0"/>
          </p:cNvCxnSpPr>
          <p:nvPr/>
        </p:nvCxnSpPr>
        <p:spPr>
          <a:xfrm flipH="1">
            <a:off x="1384433" y="1975938"/>
            <a:ext cx="808169" cy="55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a:stCxn id="5" idx="4"/>
            <a:endCxn id="7" idx="0"/>
          </p:cNvCxnSpPr>
          <p:nvPr/>
        </p:nvCxnSpPr>
        <p:spPr>
          <a:xfrm>
            <a:off x="2451233" y="2083067"/>
            <a:ext cx="0" cy="451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a:stCxn id="5" idx="5"/>
            <a:endCxn id="8" idx="0"/>
          </p:cNvCxnSpPr>
          <p:nvPr/>
        </p:nvCxnSpPr>
        <p:spPr>
          <a:xfrm>
            <a:off x="2709864" y="1975938"/>
            <a:ext cx="808169" cy="55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6" idx="3"/>
            <a:endCxn id="9" idx="0"/>
          </p:cNvCxnSpPr>
          <p:nvPr/>
        </p:nvCxnSpPr>
        <p:spPr>
          <a:xfrm flipH="1">
            <a:off x="604434" y="3159043"/>
            <a:ext cx="521368" cy="450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a:stCxn id="6" idx="4"/>
            <a:endCxn id="10" idx="0"/>
          </p:cNvCxnSpPr>
          <p:nvPr/>
        </p:nvCxnSpPr>
        <p:spPr>
          <a:xfrm>
            <a:off x="1384433" y="3266172"/>
            <a:ext cx="44917" cy="343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a:stCxn id="7" idx="4"/>
            <a:endCxn id="11" idx="0"/>
          </p:cNvCxnSpPr>
          <p:nvPr/>
        </p:nvCxnSpPr>
        <p:spPr>
          <a:xfrm>
            <a:off x="2451233" y="3266172"/>
            <a:ext cx="0" cy="343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a:stCxn id="7" idx="4"/>
            <a:endCxn id="12" idx="0"/>
          </p:cNvCxnSpPr>
          <p:nvPr/>
        </p:nvCxnSpPr>
        <p:spPr>
          <a:xfrm>
            <a:off x="2451233" y="3266172"/>
            <a:ext cx="824916" cy="343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a:stCxn id="10" idx="3"/>
            <a:endCxn id="13" idx="0"/>
          </p:cNvCxnSpPr>
          <p:nvPr/>
        </p:nvCxnSpPr>
        <p:spPr>
          <a:xfrm flipH="1">
            <a:off x="630101" y="4233864"/>
            <a:ext cx="540618" cy="49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a:stCxn id="10" idx="4"/>
            <a:endCxn id="14" idx="0"/>
          </p:cNvCxnSpPr>
          <p:nvPr/>
        </p:nvCxnSpPr>
        <p:spPr>
          <a:xfrm>
            <a:off x="1429350" y="4340993"/>
            <a:ext cx="77450" cy="38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p:cNvCxnSpPr>
            <a:stCxn id="11" idx="4"/>
            <a:endCxn id="15" idx="0"/>
          </p:cNvCxnSpPr>
          <p:nvPr/>
        </p:nvCxnSpPr>
        <p:spPr>
          <a:xfrm>
            <a:off x="2451233" y="4340993"/>
            <a:ext cx="40903" cy="400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a:stCxn id="11" idx="4"/>
            <a:endCxn id="16" idx="0"/>
          </p:cNvCxnSpPr>
          <p:nvPr/>
        </p:nvCxnSpPr>
        <p:spPr>
          <a:xfrm>
            <a:off x="2451233" y="4340993"/>
            <a:ext cx="917602" cy="38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Elipse 38"/>
          <p:cNvSpPr/>
          <p:nvPr/>
        </p:nvSpPr>
        <p:spPr>
          <a:xfrm>
            <a:off x="119162" y="4499811"/>
            <a:ext cx="1006640" cy="11670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40" name="Rectángulo 39"/>
          <p:cNvSpPr/>
          <p:nvPr/>
        </p:nvSpPr>
        <p:spPr>
          <a:xfrm>
            <a:off x="925013" y="5738318"/>
            <a:ext cx="3052439"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Selección</a:t>
            </a:r>
          </a:p>
        </p:txBody>
      </p:sp>
      <mc:AlternateContent xmlns:mc="http://schemas.openxmlformats.org/markup-compatibility/2006" xmlns:a14="http://schemas.microsoft.com/office/drawing/2010/main">
        <mc:Choice Requires="a14">
          <p:sp>
            <p:nvSpPr>
              <p:cNvPr id="45" name="CuadroTexto 44"/>
              <p:cNvSpPr txBox="1"/>
              <p:nvPr/>
            </p:nvSpPr>
            <p:spPr>
              <a:xfrm>
                <a:off x="4493339" y="2900412"/>
                <a:ext cx="3621376"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419" b="0" i="1" smtClean="0">
                          <a:latin typeface="Cambria Math" panose="02040503050406030204" pitchFamily="18" charset="0"/>
                        </a:rPr>
                        <m:t>𝑈𝐶𝐵</m:t>
                      </m:r>
                      <m:r>
                        <a:rPr lang="es-419" b="0" i="1" smtClean="0">
                          <a:latin typeface="Cambria Math" panose="02040503050406030204" pitchFamily="18" charset="0"/>
                        </a:rPr>
                        <m:t>1=</m:t>
                      </m:r>
                      <m:f>
                        <m:fPr>
                          <m:ctrlPr>
                            <a:rPr lang="es-419" i="1" smtClean="0">
                              <a:latin typeface="Cambria Math" panose="02040503050406030204" pitchFamily="18" charset="0"/>
                            </a:rPr>
                          </m:ctrlPr>
                        </m:fPr>
                        <m:num>
                          <m:r>
                            <a:rPr lang="es-419" b="0" i="1" smtClean="0">
                              <a:latin typeface="Cambria Math" panose="02040503050406030204" pitchFamily="18" charset="0"/>
                            </a:rPr>
                            <m:t>𝑈</m:t>
                          </m:r>
                          <m:r>
                            <a:rPr lang="es-419" b="0" i="1" smtClean="0">
                              <a:latin typeface="Cambria Math" panose="02040503050406030204" pitchFamily="18" charset="0"/>
                            </a:rPr>
                            <m:t>(</m:t>
                          </m:r>
                          <m:r>
                            <a:rPr lang="es-419" b="0" i="1" smtClean="0">
                              <a:latin typeface="Cambria Math" panose="02040503050406030204" pitchFamily="18" charset="0"/>
                            </a:rPr>
                            <m:t>𝑛</m:t>
                          </m:r>
                          <m:r>
                            <a:rPr lang="es-419" b="0" i="1" smtClean="0">
                              <a:latin typeface="Cambria Math" panose="02040503050406030204" pitchFamily="18" charset="0"/>
                            </a:rPr>
                            <m:t>)</m:t>
                          </m:r>
                        </m:num>
                        <m:den>
                          <m:r>
                            <a:rPr lang="es-419" b="0" i="1" smtClean="0">
                              <a:latin typeface="Cambria Math" panose="02040503050406030204" pitchFamily="18" charset="0"/>
                            </a:rPr>
                            <m:t>𝑁</m:t>
                          </m:r>
                          <m:r>
                            <a:rPr lang="es-419" b="0" i="1" smtClean="0">
                              <a:latin typeface="Cambria Math" panose="02040503050406030204" pitchFamily="18" charset="0"/>
                            </a:rPr>
                            <m:t>(</m:t>
                          </m:r>
                          <m:r>
                            <a:rPr lang="es-419" b="0" i="1" smtClean="0">
                              <a:latin typeface="Cambria Math" panose="02040503050406030204" pitchFamily="18" charset="0"/>
                            </a:rPr>
                            <m:t>𝑛</m:t>
                          </m:r>
                          <m:r>
                            <a:rPr lang="es-419" b="0" i="1" smtClean="0">
                              <a:latin typeface="Cambria Math" panose="02040503050406030204" pitchFamily="18" charset="0"/>
                            </a:rPr>
                            <m:t>)</m:t>
                          </m:r>
                        </m:den>
                      </m:f>
                      <m:r>
                        <a:rPr lang="es-419" b="0" i="1" smtClean="0">
                          <a:latin typeface="Cambria Math" panose="02040503050406030204" pitchFamily="18" charset="0"/>
                        </a:rPr>
                        <m:t>+</m:t>
                      </m:r>
                      <m:r>
                        <a:rPr lang="es-419" b="0" i="1" smtClean="0">
                          <a:latin typeface="Cambria Math" panose="02040503050406030204" pitchFamily="18" charset="0"/>
                        </a:rPr>
                        <m:t>𝐶</m:t>
                      </m:r>
                      <m:r>
                        <a:rPr lang="es-419" b="0" i="1" smtClean="0">
                          <a:latin typeface="Cambria Math" panose="02040503050406030204" pitchFamily="18" charset="0"/>
                        </a:rPr>
                        <m:t> </m:t>
                      </m:r>
                      <m:rad>
                        <m:radPr>
                          <m:degHide m:val="on"/>
                          <m:ctrlPr>
                            <a:rPr lang="es-419" b="0" i="1" smtClean="0">
                              <a:latin typeface="Cambria Math" panose="02040503050406030204" pitchFamily="18" charset="0"/>
                            </a:rPr>
                          </m:ctrlPr>
                        </m:radPr>
                        <m:deg/>
                        <m:e>
                          <m:f>
                            <m:fPr>
                              <m:ctrlPr>
                                <a:rPr lang="es-419" b="0" i="1" smtClean="0">
                                  <a:latin typeface="Cambria Math" panose="02040503050406030204" pitchFamily="18" charset="0"/>
                                </a:rPr>
                              </m:ctrlPr>
                            </m:fPr>
                            <m:num>
                              <m:func>
                                <m:funcPr>
                                  <m:ctrlPr>
                                    <a:rPr lang="es-419" b="0" i="1" smtClean="0">
                                      <a:latin typeface="Cambria Math" panose="02040503050406030204" pitchFamily="18" charset="0"/>
                                    </a:rPr>
                                  </m:ctrlPr>
                                </m:funcPr>
                                <m:fName>
                                  <m:r>
                                    <m:rPr>
                                      <m:sty m:val="p"/>
                                    </m:rPr>
                                    <a:rPr lang="es-419" b="0" i="0" smtClean="0">
                                      <a:latin typeface="Cambria Math" panose="02040503050406030204" pitchFamily="18" charset="0"/>
                                    </a:rPr>
                                    <m:t>ln</m:t>
                                  </m:r>
                                </m:fName>
                                <m:e>
                                  <m:r>
                                    <a:rPr lang="es-419" b="0" i="1" smtClean="0">
                                      <a:latin typeface="Cambria Math" panose="02040503050406030204" pitchFamily="18" charset="0"/>
                                    </a:rPr>
                                    <m:t> (</m:t>
                                  </m:r>
                                  <m:r>
                                    <a:rPr lang="es-419" b="0" i="1" smtClean="0">
                                      <a:latin typeface="Cambria Math" panose="02040503050406030204" pitchFamily="18" charset="0"/>
                                    </a:rPr>
                                    <m:t>𝑃𝑎𝑟𝑒𝑛𝑡</m:t>
                                  </m:r>
                                  <m:d>
                                    <m:dPr>
                                      <m:ctrlPr>
                                        <a:rPr lang="es-419" b="0" i="1" smtClean="0">
                                          <a:latin typeface="Cambria Math" panose="02040503050406030204" pitchFamily="18" charset="0"/>
                                        </a:rPr>
                                      </m:ctrlPr>
                                    </m:dPr>
                                    <m:e>
                                      <m:r>
                                        <a:rPr lang="es-419" b="0" i="1" smtClean="0">
                                          <a:latin typeface="Cambria Math" panose="02040503050406030204" pitchFamily="18" charset="0"/>
                                        </a:rPr>
                                        <m:t>𝑛</m:t>
                                      </m:r>
                                    </m:e>
                                  </m:d>
                                  <m:r>
                                    <a:rPr lang="es-419" b="0" i="1" smtClean="0">
                                      <a:latin typeface="Cambria Math" panose="02040503050406030204" pitchFamily="18" charset="0"/>
                                    </a:rPr>
                                    <m:t>)</m:t>
                                  </m:r>
                                </m:e>
                              </m:func>
                            </m:num>
                            <m:den>
                              <m:r>
                                <a:rPr lang="es-419" b="0" i="1" smtClean="0">
                                  <a:latin typeface="Cambria Math" panose="02040503050406030204" pitchFamily="18" charset="0"/>
                                </a:rPr>
                                <m:t>𝑁</m:t>
                              </m:r>
                              <m:r>
                                <a:rPr lang="es-419" b="0" i="1" smtClean="0">
                                  <a:latin typeface="Cambria Math" panose="02040503050406030204" pitchFamily="18" charset="0"/>
                                </a:rPr>
                                <m:t>(</m:t>
                              </m:r>
                              <m:r>
                                <a:rPr lang="es-419" b="0" i="1" smtClean="0">
                                  <a:latin typeface="Cambria Math" panose="02040503050406030204" pitchFamily="18" charset="0"/>
                                </a:rPr>
                                <m:t>𝑛</m:t>
                              </m:r>
                              <m:r>
                                <a:rPr lang="es-419" b="0" i="1" smtClean="0">
                                  <a:latin typeface="Cambria Math" panose="02040503050406030204" pitchFamily="18" charset="0"/>
                                </a:rPr>
                                <m:t>)</m:t>
                              </m:r>
                            </m:den>
                          </m:f>
                        </m:e>
                      </m:rad>
                    </m:oMath>
                  </m:oMathPara>
                </a14:m>
                <a:endParaRPr lang="es-419" dirty="0"/>
              </a:p>
            </p:txBody>
          </p:sp>
        </mc:Choice>
        <mc:Fallback xmlns="">
          <p:sp>
            <p:nvSpPr>
              <p:cNvPr id="45" name="CuadroTexto 44"/>
              <p:cNvSpPr txBox="1">
                <a:spLocks noRot="1" noChangeAspect="1" noMove="1" noResize="1" noEditPoints="1" noAdjustHandles="1" noChangeArrowheads="1" noChangeShapeType="1" noTextEdit="1"/>
              </p:cNvSpPr>
              <p:nvPr/>
            </p:nvSpPr>
            <p:spPr>
              <a:xfrm>
                <a:off x="4493339" y="2900412"/>
                <a:ext cx="3621376" cy="818366"/>
              </a:xfrm>
              <a:prstGeom prst="rect">
                <a:avLst/>
              </a:prstGeom>
              <a:blipFill rotWithShape="0">
                <a:blip r:embed="rId3"/>
                <a:stretch>
                  <a:fillRect/>
                </a:stretch>
              </a:blipFill>
            </p:spPr>
            <p:txBody>
              <a:bodyPr/>
              <a:lstStyle/>
              <a:p>
                <a:r>
                  <a:rPr lang="es-419">
                    <a:noFill/>
                  </a:rPr>
                  <a:t> </a:t>
                </a:r>
              </a:p>
            </p:txBody>
          </p:sp>
        </mc:Fallback>
      </mc:AlternateContent>
      <p:pic>
        <p:nvPicPr>
          <p:cNvPr id="17" name="Imagen 16"/>
          <p:cNvPicPr>
            <a:picLocks noChangeAspect="1"/>
          </p:cNvPicPr>
          <p:nvPr/>
        </p:nvPicPr>
        <p:blipFill>
          <a:blip r:embed="rId4"/>
          <a:stretch>
            <a:fillRect/>
          </a:stretch>
        </p:blipFill>
        <p:spPr>
          <a:xfrm>
            <a:off x="4556125" y="4173707"/>
            <a:ext cx="6353860" cy="2376540"/>
          </a:xfrm>
          <a:prstGeom prst="rect">
            <a:avLst/>
          </a:prstGeom>
        </p:spPr>
      </p:pic>
      <mc:AlternateContent xmlns:mc="http://schemas.openxmlformats.org/markup-compatibility/2006" xmlns:a14="http://schemas.microsoft.com/office/drawing/2010/main">
        <mc:Choice Requires="a14">
          <p:sp>
            <p:nvSpPr>
              <p:cNvPr id="3" name="Rectángulo redondeado 45">
                <a:extLst>
                  <a:ext uri="{FF2B5EF4-FFF2-40B4-BE49-F238E27FC236}">
                    <a16:creationId xmlns:a16="http://schemas.microsoft.com/office/drawing/2014/main" id="{0FF00D42-FAE9-7ECD-CA50-3D1EBF0F5A5B}"/>
                  </a:ext>
                </a:extLst>
              </p:cNvPr>
              <p:cNvSpPr/>
              <p:nvPr/>
            </p:nvSpPr>
            <p:spPr>
              <a:xfrm>
                <a:off x="8419827" y="2862669"/>
                <a:ext cx="3249283" cy="1132661"/>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solidFill>
                      <a:schemeClr val="tx1"/>
                    </a:solidFill>
                  </a:rPr>
                  <a:t>C=</a:t>
                </a:r>
                <a14:m>
                  <m:oMath xmlns:m="http://schemas.openxmlformats.org/officeDocument/2006/math">
                    <m:rad>
                      <m:radPr>
                        <m:degHide m:val="on"/>
                        <m:ctrlPr>
                          <a:rPr lang="es-419" sz="1600" i="1" smtClean="0">
                            <a:solidFill>
                              <a:schemeClr val="tx1"/>
                            </a:solidFill>
                            <a:latin typeface="Cambria Math" panose="02040503050406030204" pitchFamily="18" charset="0"/>
                          </a:rPr>
                        </m:ctrlPr>
                      </m:radPr>
                      <m:deg/>
                      <m:e>
                        <m:r>
                          <a:rPr lang="es-419" sz="1600" b="0" i="1" smtClean="0">
                            <a:solidFill>
                              <a:schemeClr val="tx1"/>
                            </a:solidFill>
                            <a:latin typeface="Cambria Math" panose="02040503050406030204" pitchFamily="18" charset="0"/>
                          </a:rPr>
                          <m:t>2</m:t>
                        </m:r>
                      </m:e>
                    </m:rad>
                  </m:oMath>
                </a14:m>
                <a:r>
                  <a:rPr lang="es-419" sz="1600" dirty="0">
                    <a:solidFill>
                      <a:schemeClr val="tx1"/>
                    </a:solidFill>
                  </a:rPr>
                  <a:t> ≈ 1.4</a:t>
                </a:r>
              </a:p>
              <a:p>
                <a:pPr algn="ctr"/>
                <a:r>
                  <a:rPr lang="es-419" sz="1600" dirty="0">
                    <a:solidFill>
                      <a:schemeClr val="tx1"/>
                    </a:solidFill>
                  </a:rPr>
                  <a:t>U(n): utilidad de n</a:t>
                </a:r>
              </a:p>
              <a:p>
                <a:pPr algn="ctr"/>
                <a:r>
                  <a:rPr lang="es-419" sz="1600" dirty="0">
                    <a:solidFill>
                      <a:schemeClr val="tx1"/>
                    </a:solidFill>
                  </a:rPr>
                  <a:t>N(n): jugadas de n</a:t>
                </a:r>
              </a:p>
              <a:p>
                <a:pPr algn="ctr"/>
                <a:r>
                  <a:rPr lang="es-419" sz="1600" dirty="0" err="1">
                    <a:solidFill>
                      <a:schemeClr val="tx1"/>
                    </a:solidFill>
                  </a:rPr>
                  <a:t>Parent</a:t>
                </a:r>
                <a:r>
                  <a:rPr lang="es-419" sz="1600" dirty="0">
                    <a:solidFill>
                      <a:schemeClr val="tx1"/>
                    </a:solidFill>
                  </a:rPr>
                  <a:t>(n): jugadas del padre de n</a:t>
                </a:r>
              </a:p>
            </p:txBody>
          </p:sp>
        </mc:Choice>
        <mc:Fallback xmlns="">
          <p:sp>
            <p:nvSpPr>
              <p:cNvPr id="3" name="Rectángulo redondeado 45">
                <a:extLst>
                  <a:ext uri="{FF2B5EF4-FFF2-40B4-BE49-F238E27FC236}">
                    <a16:creationId xmlns:a16="http://schemas.microsoft.com/office/drawing/2014/main" id="{0FF00D42-FAE9-7ECD-CA50-3D1EBF0F5A5B}"/>
                  </a:ext>
                </a:extLst>
              </p:cNvPr>
              <p:cNvSpPr>
                <a:spLocks noRot="1" noChangeAspect="1" noMove="1" noResize="1" noEditPoints="1" noAdjustHandles="1" noChangeArrowheads="1" noChangeShapeType="1" noTextEdit="1"/>
              </p:cNvSpPr>
              <p:nvPr/>
            </p:nvSpPr>
            <p:spPr>
              <a:xfrm>
                <a:off x="8419827" y="2862669"/>
                <a:ext cx="3249283" cy="1132661"/>
              </a:xfrm>
              <a:prstGeom prst="roundRect">
                <a:avLst/>
              </a:prstGeom>
              <a:blipFill>
                <a:blip r:embed="rId5"/>
                <a:stretch>
                  <a:fillRect b="-5556"/>
                </a:stretch>
              </a:blipFill>
            </p:spPr>
            <p:txBody>
              <a:bodyPr/>
              <a:lstStyle/>
              <a:p>
                <a:r>
                  <a:rPr lang="en-CL">
                    <a:noFill/>
                  </a:rPr>
                  <a:t> </a:t>
                </a:r>
              </a:p>
            </p:txBody>
          </p:sp>
        </mc:Fallback>
      </mc:AlternateContent>
      <p:sp>
        <p:nvSpPr>
          <p:cNvPr id="19" name="Rounded Rectangle 18">
            <a:extLst>
              <a:ext uri="{FF2B5EF4-FFF2-40B4-BE49-F238E27FC236}">
                <a16:creationId xmlns:a16="http://schemas.microsoft.com/office/drawing/2014/main" id="{257418B2-0B64-9AE5-73AA-2F33DBD2726A}"/>
              </a:ext>
            </a:extLst>
          </p:cNvPr>
          <p:cNvSpPr/>
          <p:nvPr/>
        </p:nvSpPr>
        <p:spPr>
          <a:xfrm>
            <a:off x="4493339" y="4083627"/>
            <a:ext cx="6552197" cy="13721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Tree>
    <p:extLst>
      <p:ext uri="{BB962C8B-B14F-4D97-AF65-F5344CB8AC3E}">
        <p14:creationId xmlns:p14="http://schemas.microsoft.com/office/powerpoint/2010/main" val="1868029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Monte Carlo </a:t>
            </a:r>
            <a:r>
              <a:rPr lang="es-419" dirty="0" err="1"/>
              <a:t>Tree</a:t>
            </a:r>
            <a:r>
              <a:rPr lang="es-419" dirty="0"/>
              <a:t> </a:t>
            </a:r>
            <a:r>
              <a:rPr lang="es-419" dirty="0" err="1"/>
              <a:t>Search</a:t>
            </a:r>
            <a:endParaRPr lang="es-419" dirty="0"/>
          </a:p>
        </p:txBody>
      </p:sp>
      <p:pic>
        <p:nvPicPr>
          <p:cNvPr id="4" name="Imagen 3"/>
          <p:cNvPicPr>
            <a:picLocks noChangeAspect="1"/>
          </p:cNvPicPr>
          <p:nvPr/>
        </p:nvPicPr>
        <p:blipFill>
          <a:blip r:embed="rId2"/>
          <a:stretch>
            <a:fillRect/>
          </a:stretch>
        </p:blipFill>
        <p:spPr>
          <a:xfrm>
            <a:off x="7896938" y="0"/>
            <a:ext cx="4295062" cy="2703095"/>
          </a:xfrm>
          <a:prstGeom prst="rect">
            <a:avLst/>
          </a:prstGeom>
        </p:spPr>
      </p:pic>
      <p:sp>
        <p:nvSpPr>
          <p:cNvPr id="5" name="Elipse 4"/>
          <p:cNvSpPr/>
          <p:nvPr/>
        </p:nvSpPr>
        <p:spPr>
          <a:xfrm>
            <a:off x="2085473" y="1351547"/>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37/100</a:t>
            </a:r>
          </a:p>
        </p:txBody>
      </p:sp>
      <p:sp>
        <p:nvSpPr>
          <p:cNvPr id="6" name="Elipse 5"/>
          <p:cNvSpPr/>
          <p:nvPr/>
        </p:nvSpPr>
        <p:spPr>
          <a:xfrm>
            <a:off x="1018673" y="2534652"/>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60/79</a:t>
            </a:r>
          </a:p>
        </p:txBody>
      </p:sp>
      <p:sp>
        <p:nvSpPr>
          <p:cNvPr id="7" name="Elipse 6"/>
          <p:cNvSpPr/>
          <p:nvPr/>
        </p:nvSpPr>
        <p:spPr>
          <a:xfrm>
            <a:off x="2085473" y="2534652"/>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1/</a:t>
            </a:r>
          </a:p>
          <a:p>
            <a:pPr algn="ctr"/>
            <a:r>
              <a:rPr lang="es-419" sz="1600" dirty="0"/>
              <a:t>10</a:t>
            </a:r>
          </a:p>
        </p:txBody>
      </p:sp>
      <p:sp>
        <p:nvSpPr>
          <p:cNvPr id="8" name="Elipse 7"/>
          <p:cNvSpPr/>
          <p:nvPr/>
        </p:nvSpPr>
        <p:spPr>
          <a:xfrm>
            <a:off x="3152273" y="2534652"/>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2/</a:t>
            </a:r>
          </a:p>
          <a:p>
            <a:pPr algn="ctr"/>
            <a:r>
              <a:rPr lang="es-419" sz="1600" dirty="0"/>
              <a:t>11</a:t>
            </a:r>
          </a:p>
        </p:txBody>
      </p:sp>
      <p:sp>
        <p:nvSpPr>
          <p:cNvPr id="9" name="Elipse 8"/>
          <p:cNvSpPr/>
          <p:nvPr/>
        </p:nvSpPr>
        <p:spPr>
          <a:xfrm>
            <a:off x="238674" y="3609473"/>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3/</a:t>
            </a:r>
          </a:p>
          <a:p>
            <a:pPr algn="ctr"/>
            <a:r>
              <a:rPr lang="es-419" sz="1600" dirty="0"/>
              <a:t>26</a:t>
            </a:r>
          </a:p>
        </p:txBody>
      </p:sp>
      <p:sp>
        <p:nvSpPr>
          <p:cNvPr id="10" name="Elipse 9"/>
          <p:cNvSpPr/>
          <p:nvPr/>
        </p:nvSpPr>
        <p:spPr>
          <a:xfrm>
            <a:off x="1063590" y="3609473"/>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16/53</a:t>
            </a:r>
          </a:p>
        </p:txBody>
      </p:sp>
      <p:sp>
        <p:nvSpPr>
          <p:cNvPr id="11" name="Elipse 10"/>
          <p:cNvSpPr/>
          <p:nvPr/>
        </p:nvSpPr>
        <p:spPr>
          <a:xfrm>
            <a:off x="2085473" y="3609473"/>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6/</a:t>
            </a:r>
          </a:p>
          <a:p>
            <a:pPr algn="ctr"/>
            <a:r>
              <a:rPr lang="es-419" sz="1600" dirty="0"/>
              <a:t>6</a:t>
            </a:r>
          </a:p>
        </p:txBody>
      </p:sp>
      <p:sp>
        <p:nvSpPr>
          <p:cNvPr id="12" name="Elipse 11"/>
          <p:cNvSpPr/>
          <p:nvPr/>
        </p:nvSpPr>
        <p:spPr>
          <a:xfrm>
            <a:off x="2910389" y="3609473"/>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3/</a:t>
            </a:r>
          </a:p>
          <a:p>
            <a:pPr algn="ctr"/>
            <a:r>
              <a:rPr lang="es-419" sz="1600" dirty="0"/>
              <a:t>4</a:t>
            </a:r>
          </a:p>
        </p:txBody>
      </p:sp>
      <p:sp>
        <p:nvSpPr>
          <p:cNvPr id="13" name="Elipse 12"/>
          <p:cNvSpPr/>
          <p:nvPr/>
        </p:nvSpPr>
        <p:spPr>
          <a:xfrm>
            <a:off x="264341" y="4724303"/>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27/35</a:t>
            </a:r>
          </a:p>
        </p:txBody>
      </p:sp>
      <p:sp>
        <p:nvSpPr>
          <p:cNvPr id="14" name="Elipse 13"/>
          <p:cNvSpPr/>
          <p:nvPr/>
        </p:nvSpPr>
        <p:spPr>
          <a:xfrm>
            <a:off x="1141040" y="4724303"/>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10/</a:t>
            </a:r>
          </a:p>
          <a:p>
            <a:pPr algn="ctr"/>
            <a:r>
              <a:rPr lang="es-419" sz="1600" dirty="0"/>
              <a:t>18</a:t>
            </a:r>
          </a:p>
        </p:txBody>
      </p:sp>
      <p:sp>
        <p:nvSpPr>
          <p:cNvPr id="15" name="Elipse 14"/>
          <p:cNvSpPr/>
          <p:nvPr/>
        </p:nvSpPr>
        <p:spPr>
          <a:xfrm>
            <a:off x="2126376" y="4741852"/>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0/</a:t>
            </a:r>
          </a:p>
          <a:p>
            <a:pPr algn="ctr"/>
            <a:r>
              <a:rPr lang="es-419" sz="1600" dirty="0"/>
              <a:t>3</a:t>
            </a:r>
          </a:p>
        </p:txBody>
      </p:sp>
      <p:sp>
        <p:nvSpPr>
          <p:cNvPr id="16" name="Elipse 15"/>
          <p:cNvSpPr/>
          <p:nvPr/>
        </p:nvSpPr>
        <p:spPr>
          <a:xfrm>
            <a:off x="3003075" y="4724303"/>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0/</a:t>
            </a:r>
          </a:p>
          <a:p>
            <a:pPr algn="ctr"/>
            <a:r>
              <a:rPr lang="es-419" sz="1600" dirty="0"/>
              <a:t>3</a:t>
            </a:r>
          </a:p>
        </p:txBody>
      </p:sp>
      <p:cxnSp>
        <p:nvCxnSpPr>
          <p:cNvPr id="18" name="Conector recto de flecha 17"/>
          <p:cNvCxnSpPr>
            <a:stCxn id="5" idx="3"/>
            <a:endCxn id="6" idx="0"/>
          </p:cNvCxnSpPr>
          <p:nvPr/>
        </p:nvCxnSpPr>
        <p:spPr>
          <a:xfrm flipH="1">
            <a:off x="1384433" y="1975938"/>
            <a:ext cx="808169" cy="55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a:stCxn id="5" idx="4"/>
            <a:endCxn id="7" idx="0"/>
          </p:cNvCxnSpPr>
          <p:nvPr/>
        </p:nvCxnSpPr>
        <p:spPr>
          <a:xfrm>
            <a:off x="2451233" y="2083067"/>
            <a:ext cx="0" cy="451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a:stCxn id="5" idx="5"/>
            <a:endCxn id="8" idx="0"/>
          </p:cNvCxnSpPr>
          <p:nvPr/>
        </p:nvCxnSpPr>
        <p:spPr>
          <a:xfrm>
            <a:off x="2709864" y="1975938"/>
            <a:ext cx="808169" cy="55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6" idx="3"/>
            <a:endCxn id="9" idx="0"/>
          </p:cNvCxnSpPr>
          <p:nvPr/>
        </p:nvCxnSpPr>
        <p:spPr>
          <a:xfrm flipH="1">
            <a:off x="604434" y="3159043"/>
            <a:ext cx="521368" cy="450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a:stCxn id="6" idx="4"/>
            <a:endCxn id="10" idx="0"/>
          </p:cNvCxnSpPr>
          <p:nvPr/>
        </p:nvCxnSpPr>
        <p:spPr>
          <a:xfrm>
            <a:off x="1384433" y="3266172"/>
            <a:ext cx="44917" cy="343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a:stCxn id="7" idx="4"/>
            <a:endCxn id="11" idx="0"/>
          </p:cNvCxnSpPr>
          <p:nvPr/>
        </p:nvCxnSpPr>
        <p:spPr>
          <a:xfrm>
            <a:off x="2451233" y="3266172"/>
            <a:ext cx="0" cy="343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a:stCxn id="7" idx="4"/>
            <a:endCxn id="12" idx="0"/>
          </p:cNvCxnSpPr>
          <p:nvPr/>
        </p:nvCxnSpPr>
        <p:spPr>
          <a:xfrm>
            <a:off x="2451233" y="3266172"/>
            <a:ext cx="824916" cy="343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a:stCxn id="10" idx="3"/>
            <a:endCxn id="13" idx="0"/>
          </p:cNvCxnSpPr>
          <p:nvPr/>
        </p:nvCxnSpPr>
        <p:spPr>
          <a:xfrm flipH="1">
            <a:off x="630101" y="4233864"/>
            <a:ext cx="540618" cy="49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a:stCxn id="10" idx="4"/>
            <a:endCxn id="14" idx="0"/>
          </p:cNvCxnSpPr>
          <p:nvPr/>
        </p:nvCxnSpPr>
        <p:spPr>
          <a:xfrm>
            <a:off x="1429350" y="4340993"/>
            <a:ext cx="77450" cy="38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p:cNvCxnSpPr>
            <a:stCxn id="11" idx="4"/>
            <a:endCxn id="15" idx="0"/>
          </p:cNvCxnSpPr>
          <p:nvPr/>
        </p:nvCxnSpPr>
        <p:spPr>
          <a:xfrm>
            <a:off x="2451233" y="4340993"/>
            <a:ext cx="40903" cy="400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a:stCxn id="11" idx="4"/>
            <a:endCxn id="16" idx="0"/>
          </p:cNvCxnSpPr>
          <p:nvPr/>
        </p:nvCxnSpPr>
        <p:spPr>
          <a:xfrm>
            <a:off x="2451233" y="4340993"/>
            <a:ext cx="917602" cy="38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ángulo 39"/>
          <p:cNvSpPr/>
          <p:nvPr/>
        </p:nvSpPr>
        <p:spPr>
          <a:xfrm>
            <a:off x="4724381" y="5666874"/>
            <a:ext cx="7437165"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Expansión + Simulación</a:t>
            </a:r>
          </a:p>
        </p:txBody>
      </p:sp>
      <p:sp>
        <p:nvSpPr>
          <p:cNvPr id="29" name="Elipse 28"/>
          <p:cNvSpPr/>
          <p:nvPr/>
        </p:nvSpPr>
        <p:spPr>
          <a:xfrm>
            <a:off x="272184" y="5858684"/>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0/</a:t>
            </a:r>
          </a:p>
          <a:p>
            <a:pPr algn="ctr"/>
            <a:r>
              <a:rPr lang="es-419" sz="1600" dirty="0"/>
              <a:t>1</a:t>
            </a:r>
          </a:p>
        </p:txBody>
      </p:sp>
      <p:cxnSp>
        <p:nvCxnSpPr>
          <p:cNvPr id="17" name="Conector recto de flecha 16"/>
          <p:cNvCxnSpPr>
            <a:stCxn id="13" idx="4"/>
            <a:endCxn id="29" idx="0"/>
          </p:cNvCxnSpPr>
          <p:nvPr/>
        </p:nvCxnSpPr>
        <p:spPr>
          <a:xfrm>
            <a:off x="630101" y="5455823"/>
            <a:ext cx="7843" cy="402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Elipse 32"/>
          <p:cNvSpPr/>
          <p:nvPr/>
        </p:nvSpPr>
        <p:spPr>
          <a:xfrm>
            <a:off x="119162" y="4499811"/>
            <a:ext cx="1006640" cy="11670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35" name="Rectángulo redondeado 34"/>
          <p:cNvSpPr/>
          <p:nvPr/>
        </p:nvSpPr>
        <p:spPr>
          <a:xfrm>
            <a:off x="8019896" y="4798352"/>
            <a:ext cx="4172104" cy="673768"/>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b="1" i="1" dirty="0">
                <a:solidFill>
                  <a:schemeClr val="tx1"/>
                </a:solidFill>
              </a:rPr>
              <a:t>Política de Juego</a:t>
            </a:r>
            <a:endParaRPr lang="es-419" dirty="0">
              <a:solidFill>
                <a:schemeClr val="tx1"/>
              </a:solidFill>
            </a:endParaRPr>
          </a:p>
        </p:txBody>
      </p:sp>
      <p:sp>
        <p:nvSpPr>
          <p:cNvPr id="19" name="Flecha arriba 18"/>
          <p:cNvSpPr/>
          <p:nvPr/>
        </p:nvSpPr>
        <p:spPr>
          <a:xfrm>
            <a:off x="9863632" y="3609473"/>
            <a:ext cx="484632" cy="978408"/>
          </a:xfrm>
          <a:prstGeom prst="up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419" dirty="0">
                <a:solidFill>
                  <a:schemeClr val="tx1"/>
                </a:solidFill>
              </a:rPr>
              <a:t>ML</a:t>
            </a:r>
          </a:p>
        </p:txBody>
      </p:sp>
      <p:sp>
        <p:nvSpPr>
          <p:cNvPr id="37" name="Flecha arriba 36"/>
          <p:cNvSpPr/>
          <p:nvPr/>
        </p:nvSpPr>
        <p:spPr>
          <a:xfrm>
            <a:off x="10629643" y="3630002"/>
            <a:ext cx="484632" cy="978408"/>
          </a:xfrm>
          <a:prstGeom prst="up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419" dirty="0" err="1">
                <a:solidFill>
                  <a:schemeClr val="tx1"/>
                </a:solidFill>
              </a:rPr>
              <a:t>Heur</a:t>
            </a:r>
            <a:r>
              <a:rPr lang="es-419" dirty="0">
                <a:solidFill>
                  <a:schemeClr val="tx1"/>
                </a:solidFill>
              </a:rPr>
              <a:t>.</a:t>
            </a:r>
          </a:p>
        </p:txBody>
      </p:sp>
    </p:spTree>
    <p:extLst>
      <p:ext uri="{BB962C8B-B14F-4D97-AF65-F5344CB8AC3E}">
        <p14:creationId xmlns:p14="http://schemas.microsoft.com/office/powerpoint/2010/main" val="3332244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Monte Carlo </a:t>
            </a:r>
            <a:r>
              <a:rPr lang="es-419" dirty="0" err="1"/>
              <a:t>Tree</a:t>
            </a:r>
            <a:r>
              <a:rPr lang="es-419" dirty="0"/>
              <a:t> </a:t>
            </a:r>
            <a:r>
              <a:rPr lang="es-419" dirty="0" err="1"/>
              <a:t>Search</a:t>
            </a:r>
            <a:endParaRPr lang="es-419" dirty="0"/>
          </a:p>
        </p:txBody>
      </p:sp>
      <p:pic>
        <p:nvPicPr>
          <p:cNvPr id="4" name="Imagen 3"/>
          <p:cNvPicPr>
            <a:picLocks noChangeAspect="1"/>
          </p:cNvPicPr>
          <p:nvPr/>
        </p:nvPicPr>
        <p:blipFill>
          <a:blip r:embed="rId2"/>
          <a:stretch>
            <a:fillRect/>
          </a:stretch>
        </p:blipFill>
        <p:spPr>
          <a:xfrm>
            <a:off x="7896938" y="0"/>
            <a:ext cx="4295062" cy="2703095"/>
          </a:xfrm>
          <a:prstGeom prst="rect">
            <a:avLst/>
          </a:prstGeom>
        </p:spPr>
      </p:pic>
      <p:sp>
        <p:nvSpPr>
          <p:cNvPr id="5" name="Elipse 4"/>
          <p:cNvSpPr/>
          <p:nvPr/>
        </p:nvSpPr>
        <p:spPr>
          <a:xfrm>
            <a:off x="2085473" y="1351547"/>
            <a:ext cx="731520" cy="731520"/>
          </a:xfrm>
          <a:prstGeom prst="ellipse">
            <a:avLst/>
          </a:prstGeom>
          <a:solidFill>
            <a:srgbClr val="00B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37/101</a:t>
            </a:r>
          </a:p>
        </p:txBody>
      </p:sp>
      <p:sp>
        <p:nvSpPr>
          <p:cNvPr id="6" name="Elipse 5"/>
          <p:cNvSpPr/>
          <p:nvPr/>
        </p:nvSpPr>
        <p:spPr>
          <a:xfrm>
            <a:off x="1018673" y="2534652"/>
            <a:ext cx="731520" cy="731520"/>
          </a:xfrm>
          <a:prstGeom prst="ellipse">
            <a:avLst/>
          </a:prstGeom>
          <a:solidFill>
            <a:srgbClr val="00B0F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61/80</a:t>
            </a:r>
          </a:p>
        </p:txBody>
      </p:sp>
      <p:sp>
        <p:nvSpPr>
          <p:cNvPr id="7" name="Elipse 6"/>
          <p:cNvSpPr/>
          <p:nvPr/>
        </p:nvSpPr>
        <p:spPr>
          <a:xfrm>
            <a:off x="2085473" y="2534652"/>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1/</a:t>
            </a:r>
          </a:p>
          <a:p>
            <a:pPr algn="ctr"/>
            <a:r>
              <a:rPr lang="es-419" sz="1600" dirty="0"/>
              <a:t>10</a:t>
            </a:r>
          </a:p>
        </p:txBody>
      </p:sp>
      <p:sp>
        <p:nvSpPr>
          <p:cNvPr id="8" name="Elipse 7"/>
          <p:cNvSpPr/>
          <p:nvPr/>
        </p:nvSpPr>
        <p:spPr>
          <a:xfrm>
            <a:off x="3152273" y="2534652"/>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2/</a:t>
            </a:r>
          </a:p>
          <a:p>
            <a:pPr algn="ctr"/>
            <a:r>
              <a:rPr lang="es-419" sz="1600" dirty="0"/>
              <a:t>11</a:t>
            </a:r>
          </a:p>
        </p:txBody>
      </p:sp>
      <p:sp>
        <p:nvSpPr>
          <p:cNvPr id="9" name="Elipse 8"/>
          <p:cNvSpPr/>
          <p:nvPr/>
        </p:nvSpPr>
        <p:spPr>
          <a:xfrm>
            <a:off x="238674" y="3609473"/>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3/</a:t>
            </a:r>
          </a:p>
          <a:p>
            <a:pPr algn="ctr"/>
            <a:r>
              <a:rPr lang="es-419" sz="1600" dirty="0"/>
              <a:t>26</a:t>
            </a:r>
          </a:p>
        </p:txBody>
      </p:sp>
      <p:sp>
        <p:nvSpPr>
          <p:cNvPr id="10" name="Elipse 9"/>
          <p:cNvSpPr/>
          <p:nvPr/>
        </p:nvSpPr>
        <p:spPr>
          <a:xfrm>
            <a:off x="1063590" y="3609473"/>
            <a:ext cx="731520" cy="731520"/>
          </a:xfrm>
          <a:prstGeom prst="ellipse">
            <a:avLst/>
          </a:prstGeom>
          <a:solidFill>
            <a:srgbClr val="00B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16/54</a:t>
            </a:r>
          </a:p>
        </p:txBody>
      </p:sp>
      <p:sp>
        <p:nvSpPr>
          <p:cNvPr id="11" name="Elipse 10"/>
          <p:cNvSpPr/>
          <p:nvPr/>
        </p:nvSpPr>
        <p:spPr>
          <a:xfrm>
            <a:off x="2085473" y="3609473"/>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6/</a:t>
            </a:r>
          </a:p>
          <a:p>
            <a:pPr algn="ctr"/>
            <a:r>
              <a:rPr lang="es-419" sz="1600" dirty="0"/>
              <a:t>6</a:t>
            </a:r>
          </a:p>
        </p:txBody>
      </p:sp>
      <p:sp>
        <p:nvSpPr>
          <p:cNvPr id="12" name="Elipse 11"/>
          <p:cNvSpPr/>
          <p:nvPr/>
        </p:nvSpPr>
        <p:spPr>
          <a:xfrm>
            <a:off x="2910389" y="3609473"/>
            <a:ext cx="731520" cy="73152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3/</a:t>
            </a:r>
          </a:p>
          <a:p>
            <a:pPr algn="ctr"/>
            <a:r>
              <a:rPr lang="es-419" sz="1600" dirty="0"/>
              <a:t>4</a:t>
            </a:r>
          </a:p>
        </p:txBody>
      </p:sp>
      <p:sp>
        <p:nvSpPr>
          <p:cNvPr id="13" name="Elipse 12"/>
          <p:cNvSpPr/>
          <p:nvPr/>
        </p:nvSpPr>
        <p:spPr>
          <a:xfrm>
            <a:off x="264341" y="4724303"/>
            <a:ext cx="731520" cy="731520"/>
          </a:xfrm>
          <a:prstGeom prst="ellipse">
            <a:avLst/>
          </a:prstGeom>
          <a:solidFill>
            <a:srgbClr val="00B0F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28/36</a:t>
            </a:r>
          </a:p>
        </p:txBody>
      </p:sp>
      <p:sp>
        <p:nvSpPr>
          <p:cNvPr id="14" name="Elipse 13"/>
          <p:cNvSpPr/>
          <p:nvPr/>
        </p:nvSpPr>
        <p:spPr>
          <a:xfrm>
            <a:off x="1141040" y="4724303"/>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10/</a:t>
            </a:r>
          </a:p>
          <a:p>
            <a:pPr algn="ctr"/>
            <a:r>
              <a:rPr lang="es-419" sz="1600" dirty="0"/>
              <a:t>18</a:t>
            </a:r>
          </a:p>
        </p:txBody>
      </p:sp>
      <p:sp>
        <p:nvSpPr>
          <p:cNvPr id="15" name="Elipse 14"/>
          <p:cNvSpPr/>
          <p:nvPr/>
        </p:nvSpPr>
        <p:spPr>
          <a:xfrm>
            <a:off x="2126376" y="4741852"/>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0/</a:t>
            </a:r>
          </a:p>
          <a:p>
            <a:pPr algn="ctr"/>
            <a:r>
              <a:rPr lang="es-419" sz="1600" dirty="0"/>
              <a:t>3</a:t>
            </a:r>
          </a:p>
        </p:txBody>
      </p:sp>
      <p:sp>
        <p:nvSpPr>
          <p:cNvPr id="16" name="Elipse 15"/>
          <p:cNvSpPr/>
          <p:nvPr/>
        </p:nvSpPr>
        <p:spPr>
          <a:xfrm>
            <a:off x="3003075" y="4724303"/>
            <a:ext cx="731520" cy="7315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0/</a:t>
            </a:r>
          </a:p>
          <a:p>
            <a:pPr algn="ctr"/>
            <a:r>
              <a:rPr lang="es-419" sz="1600" dirty="0"/>
              <a:t>3</a:t>
            </a:r>
          </a:p>
        </p:txBody>
      </p:sp>
      <p:cxnSp>
        <p:nvCxnSpPr>
          <p:cNvPr id="18" name="Conector recto de flecha 17"/>
          <p:cNvCxnSpPr>
            <a:stCxn id="5" idx="3"/>
            <a:endCxn id="6" idx="0"/>
          </p:cNvCxnSpPr>
          <p:nvPr/>
        </p:nvCxnSpPr>
        <p:spPr>
          <a:xfrm flipH="1">
            <a:off x="1384433" y="1975938"/>
            <a:ext cx="808169" cy="55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a:stCxn id="5" idx="4"/>
            <a:endCxn id="7" idx="0"/>
          </p:cNvCxnSpPr>
          <p:nvPr/>
        </p:nvCxnSpPr>
        <p:spPr>
          <a:xfrm>
            <a:off x="2451233" y="2083067"/>
            <a:ext cx="0" cy="451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a:stCxn id="5" idx="5"/>
            <a:endCxn id="8" idx="0"/>
          </p:cNvCxnSpPr>
          <p:nvPr/>
        </p:nvCxnSpPr>
        <p:spPr>
          <a:xfrm>
            <a:off x="2709864" y="1975938"/>
            <a:ext cx="808169" cy="558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a:stCxn id="6" idx="3"/>
            <a:endCxn id="9" idx="0"/>
          </p:cNvCxnSpPr>
          <p:nvPr/>
        </p:nvCxnSpPr>
        <p:spPr>
          <a:xfrm flipH="1">
            <a:off x="604434" y="3159043"/>
            <a:ext cx="521368" cy="450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a:stCxn id="6" idx="4"/>
            <a:endCxn id="10" idx="0"/>
          </p:cNvCxnSpPr>
          <p:nvPr/>
        </p:nvCxnSpPr>
        <p:spPr>
          <a:xfrm>
            <a:off x="1384433" y="3266172"/>
            <a:ext cx="44917" cy="343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a:stCxn id="7" idx="4"/>
            <a:endCxn id="11" idx="0"/>
          </p:cNvCxnSpPr>
          <p:nvPr/>
        </p:nvCxnSpPr>
        <p:spPr>
          <a:xfrm>
            <a:off x="2451233" y="3266172"/>
            <a:ext cx="0" cy="343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a:stCxn id="7" idx="4"/>
            <a:endCxn id="12" idx="0"/>
          </p:cNvCxnSpPr>
          <p:nvPr/>
        </p:nvCxnSpPr>
        <p:spPr>
          <a:xfrm>
            <a:off x="2451233" y="3266172"/>
            <a:ext cx="824916" cy="343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a:stCxn id="10" idx="3"/>
            <a:endCxn id="13" idx="0"/>
          </p:cNvCxnSpPr>
          <p:nvPr/>
        </p:nvCxnSpPr>
        <p:spPr>
          <a:xfrm flipH="1">
            <a:off x="630101" y="4233864"/>
            <a:ext cx="540618" cy="49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a:stCxn id="10" idx="4"/>
            <a:endCxn id="14" idx="0"/>
          </p:cNvCxnSpPr>
          <p:nvPr/>
        </p:nvCxnSpPr>
        <p:spPr>
          <a:xfrm>
            <a:off x="1429350" y="4340993"/>
            <a:ext cx="77450" cy="38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p:cNvCxnSpPr>
            <a:stCxn id="11" idx="4"/>
            <a:endCxn id="15" idx="0"/>
          </p:cNvCxnSpPr>
          <p:nvPr/>
        </p:nvCxnSpPr>
        <p:spPr>
          <a:xfrm>
            <a:off x="2451233" y="4340993"/>
            <a:ext cx="40903" cy="400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a:stCxn id="11" idx="4"/>
            <a:endCxn id="16" idx="0"/>
          </p:cNvCxnSpPr>
          <p:nvPr/>
        </p:nvCxnSpPr>
        <p:spPr>
          <a:xfrm>
            <a:off x="2451233" y="4340993"/>
            <a:ext cx="917602" cy="383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ángulo 39"/>
          <p:cNvSpPr/>
          <p:nvPr/>
        </p:nvSpPr>
        <p:spPr>
          <a:xfrm>
            <a:off x="5565839" y="5666874"/>
            <a:ext cx="5652381" cy="923330"/>
          </a:xfrm>
          <a:prstGeom prst="rect">
            <a:avLst/>
          </a:prstGeom>
          <a:noFill/>
        </p:spPr>
        <p:txBody>
          <a:bodyPr wrap="none" lIns="91440" tIns="45720" rIns="91440" bIns="45720">
            <a:spAutoFit/>
          </a:bodyPr>
          <a:lstStyle/>
          <a:p>
            <a:pPr algn="ctr"/>
            <a:r>
              <a:rPr lang="es-ES" sz="5400" b="0" cap="none" spc="0" dirty="0" err="1">
                <a:ln w="0"/>
                <a:solidFill>
                  <a:schemeClr val="tx1"/>
                </a:solidFill>
                <a:effectLst>
                  <a:outerShdw blurRad="38100" dist="19050" dir="2700000" algn="tl" rotWithShape="0">
                    <a:schemeClr val="dk1">
                      <a:alpha val="40000"/>
                    </a:schemeClr>
                  </a:outerShdw>
                </a:effectLst>
              </a:rPr>
              <a:t>Retropropagación</a:t>
            </a: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29" name="Elipse 28"/>
          <p:cNvSpPr/>
          <p:nvPr/>
        </p:nvSpPr>
        <p:spPr>
          <a:xfrm>
            <a:off x="272184" y="5858684"/>
            <a:ext cx="731520" cy="731520"/>
          </a:xfrm>
          <a:prstGeom prst="ellipse">
            <a:avLst/>
          </a:prstGeom>
          <a:solidFill>
            <a:srgbClr val="00B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1600" dirty="0"/>
              <a:t>0/</a:t>
            </a:r>
          </a:p>
          <a:p>
            <a:pPr algn="ctr"/>
            <a:r>
              <a:rPr lang="es-419" sz="1600" dirty="0"/>
              <a:t>1</a:t>
            </a:r>
          </a:p>
        </p:txBody>
      </p:sp>
      <p:cxnSp>
        <p:nvCxnSpPr>
          <p:cNvPr id="31" name="Conector recto de flecha 30"/>
          <p:cNvCxnSpPr>
            <a:endCxn id="29" idx="0"/>
          </p:cNvCxnSpPr>
          <p:nvPr/>
        </p:nvCxnSpPr>
        <p:spPr>
          <a:xfrm>
            <a:off x="630101" y="5455823"/>
            <a:ext cx="7843" cy="402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lecha derecha 2"/>
          <p:cNvSpPr/>
          <p:nvPr/>
        </p:nvSpPr>
        <p:spPr>
          <a:xfrm>
            <a:off x="1607810" y="2638092"/>
            <a:ext cx="3336678" cy="4846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solidFill>
                <a:schemeClr val="tx1"/>
              </a:solidFill>
            </a:endParaRPr>
          </a:p>
        </p:txBody>
      </p:sp>
      <p:sp>
        <p:nvSpPr>
          <p:cNvPr id="17" name="Rectángulo redondeado 16"/>
          <p:cNvSpPr/>
          <p:nvPr/>
        </p:nvSpPr>
        <p:spPr>
          <a:xfrm>
            <a:off x="5087822" y="2423208"/>
            <a:ext cx="1601735"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Jugada a realizar</a:t>
            </a:r>
          </a:p>
        </p:txBody>
      </p:sp>
    </p:spTree>
    <p:extLst>
      <p:ext uri="{BB962C8B-B14F-4D97-AF65-F5344CB8AC3E}">
        <p14:creationId xmlns:p14="http://schemas.microsoft.com/office/powerpoint/2010/main" val="3509486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419" dirty="0"/>
              <a:t>Búsqueda </a:t>
            </a:r>
            <a:r>
              <a:rPr lang="es-419" dirty="0" err="1"/>
              <a:t>adversarial</a:t>
            </a:r>
            <a:r>
              <a:rPr lang="es-419" dirty="0"/>
              <a:t> en juegos</a:t>
            </a:r>
          </a:p>
        </p:txBody>
      </p:sp>
      <p:sp>
        <p:nvSpPr>
          <p:cNvPr id="3" name="Subtítulo 2"/>
          <p:cNvSpPr>
            <a:spLocks noGrp="1"/>
          </p:cNvSpPr>
          <p:nvPr>
            <p:ph type="subTitle" idx="1"/>
          </p:nvPr>
        </p:nvSpPr>
        <p:spPr/>
        <p:txBody>
          <a:bodyPr/>
          <a:lstStyle/>
          <a:p>
            <a:r>
              <a:rPr lang="es-419" dirty="0"/>
              <a:t>Juegos estocásticos</a:t>
            </a:r>
          </a:p>
        </p:txBody>
      </p:sp>
      <p:pic>
        <p:nvPicPr>
          <p:cNvPr id="4" name="Imagen 3"/>
          <p:cNvPicPr>
            <a:picLocks noChangeAspect="1"/>
          </p:cNvPicPr>
          <p:nvPr/>
        </p:nvPicPr>
        <p:blipFill>
          <a:blip r:embed="rId2"/>
          <a:stretch>
            <a:fillRect/>
          </a:stretch>
        </p:blipFill>
        <p:spPr>
          <a:xfrm>
            <a:off x="7611762" y="282970"/>
            <a:ext cx="4291855" cy="3452993"/>
          </a:xfrm>
          <a:prstGeom prst="rect">
            <a:avLst/>
          </a:prstGeom>
        </p:spPr>
      </p:pic>
    </p:spTree>
    <p:extLst>
      <p:ext uri="{BB962C8B-B14F-4D97-AF65-F5344CB8AC3E}">
        <p14:creationId xmlns:p14="http://schemas.microsoft.com/office/powerpoint/2010/main" val="194852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Juegos Estocásticos</a:t>
            </a:r>
          </a:p>
        </p:txBody>
      </p:sp>
      <p:pic>
        <p:nvPicPr>
          <p:cNvPr id="4" name="Imagen 3"/>
          <p:cNvPicPr>
            <a:picLocks noChangeAspect="1"/>
          </p:cNvPicPr>
          <p:nvPr/>
        </p:nvPicPr>
        <p:blipFill>
          <a:blip r:embed="rId2"/>
          <a:stretch>
            <a:fillRect/>
          </a:stretch>
        </p:blipFill>
        <p:spPr>
          <a:xfrm>
            <a:off x="604434" y="2287253"/>
            <a:ext cx="7105650" cy="1609725"/>
          </a:xfrm>
          <a:prstGeom prst="rect">
            <a:avLst/>
          </a:prstGeom>
        </p:spPr>
      </p:pic>
      <p:sp>
        <p:nvSpPr>
          <p:cNvPr id="5" name="Rectángulo 4"/>
          <p:cNvSpPr/>
          <p:nvPr/>
        </p:nvSpPr>
        <p:spPr>
          <a:xfrm>
            <a:off x="1022684" y="3501189"/>
            <a:ext cx="6557211" cy="3957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pic>
        <p:nvPicPr>
          <p:cNvPr id="3" name="Imagen 2"/>
          <p:cNvPicPr>
            <a:picLocks noChangeAspect="1"/>
          </p:cNvPicPr>
          <p:nvPr/>
        </p:nvPicPr>
        <p:blipFill>
          <a:blip r:embed="rId3"/>
          <a:stretch>
            <a:fillRect/>
          </a:stretch>
        </p:blipFill>
        <p:spPr>
          <a:xfrm>
            <a:off x="9002001" y="1551321"/>
            <a:ext cx="2095500" cy="1685925"/>
          </a:xfrm>
          <a:prstGeom prst="rect">
            <a:avLst/>
          </a:prstGeom>
        </p:spPr>
      </p:pic>
      <p:pic>
        <p:nvPicPr>
          <p:cNvPr id="6" name="Imagen 5"/>
          <p:cNvPicPr>
            <a:picLocks noChangeAspect="1"/>
          </p:cNvPicPr>
          <p:nvPr/>
        </p:nvPicPr>
        <p:blipFill>
          <a:blip r:embed="rId4"/>
          <a:stretch>
            <a:fillRect/>
          </a:stretch>
        </p:blipFill>
        <p:spPr>
          <a:xfrm>
            <a:off x="8284493" y="4071758"/>
            <a:ext cx="3530517" cy="2505755"/>
          </a:xfrm>
          <a:prstGeom prst="rect">
            <a:avLst/>
          </a:prstGeom>
        </p:spPr>
      </p:pic>
    </p:spTree>
    <p:extLst>
      <p:ext uri="{BB962C8B-B14F-4D97-AF65-F5344CB8AC3E}">
        <p14:creationId xmlns:p14="http://schemas.microsoft.com/office/powerpoint/2010/main" val="1018718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Juegos Estocásticos</a:t>
            </a:r>
          </a:p>
        </p:txBody>
      </p:sp>
      <p:pic>
        <p:nvPicPr>
          <p:cNvPr id="7" name="Imagen 6"/>
          <p:cNvPicPr>
            <a:picLocks noChangeAspect="1"/>
          </p:cNvPicPr>
          <p:nvPr/>
        </p:nvPicPr>
        <p:blipFill>
          <a:blip r:embed="rId2"/>
          <a:stretch>
            <a:fillRect/>
          </a:stretch>
        </p:blipFill>
        <p:spPr>
          <a:xfrm>
            <a:off x="28771" y="1535923"/>
            <a:ext cx="7096125" cy="4714875"/>
          </a:xfrm>
          <a:prstGeom prst="rect">
            <a:avLst/>
          </a:prstGeom>
        </p:spPr>
      </p:pic>
      <p:pic>
        <p:nvPicPr>
          <p:cNvPr id="8" name="Imagen 7"/>
          <p:cNvPicPr>
            <a:picLocks noChangeAspect="1"/>
          </p:cNvPicPr>
          <p:nvPr/>
        </p:nvPicPr>
        <p:blipFill>
          <a:blip r:embed="rId3"/>
          <a:stretch>
            <a:fillRect/>
          </a:stretch>
        </p:blipFill>
        <p:spPr>
          <a:xfrm>
            <a:off x="6932389" y="1342307"/>
            <a:ext cx="1561024" cy="1415214"/>
          </a:xfrm>
          <a:prstGeom prst="rect">
            <a:avLst/>
          </a:prstGeom>
        </p:spPr>
      </p:pic>
      <p:pic>
        <p:nvPicPr>
          <p:cNvPr id="9" name="Imagen 8"/>
          <p:cNvPicPr>
            <a:picLocks noChangeAspect="1"/>
          </p:cNvPicPr>
          <p:nvPr/>
        </p:nvPicPr>
        <p:blipFill>
          <a:blip r:embed="rId4"/>
          <a:stretch>
            <a:fillRect/>
          </a:stretch>
        </p:blipFill>
        <p:spPr>
          <a:xfrm>
            <a:off x="7462183" y="4812630"/>
            <a:ext cx="790575" cy="790575"/>
          </a:xfrm>
          <a:prstGeom prst="rect">
            <a:avLst/>
          </a:prstGeom>
        </p:spPr>
      </p:pic>
      <p:pic>
        <p:nvPicPr>
          <p:cNvPr id="10" name="Imagen 9"/>
          <p:cNvPicPr>
            <a:picLocks noChangeAspect="1"/>
          </p:cNvPicPr>
          <p:nvPr/>
        </p:nvPicPr>
        <p:blipFill>
          <a:blip r:embed="rId4"/>
          <a:stretch>
            <a:fillRect/>
          </a:stretch>
        </p:blipFill>
        <p:spPr>
          <a:xfrm>
            <a:off x="6671608" y="4812630"/>
            <a:ext cx="790575" cy="790575"/>
          </a:xfrm>
          <a:prstGeom prst="rect">
            <a:avLst/>
          </a:prstGeom>
        </p:spPr>
      </p:pic>
      <p:pic>
        <p:nvPicPr>
          <p:cNvPr id="11" name="Imagen 10"/>
          <p:cNvPicPr>
            <a:picLocks noChangeAspect="1"/>
          </p:cNvPicPr>
          <p:nvPr/>
        </p:nvPicPr>
        <p:blipFill>
          <a:blip r:embed="rId5"/>
          <a:stretch>
            <a:fillRect/>
          </a:stretch>
        </p:blipFill>
        <p:spPr>
          <a:xfrm>
            <a:off x="6700183" y="5915900"/>
            <a:ext cx="762000" cy="771525"/>
          </a:xfrm>
          <a:prstGeom prst="rect">
            <a:avLst/>
          </a:prstGeom>
        </p:spPr>
      </p:pic>
      <p:pic>
        <p:nvPicPr>
          <p:cNvPr id="12" name="Imagen 11"/>
          <p:cNvPicPr>
            <a:picLocks noChangeAspect="1"/>
          </p:cNvPicPr>
          <p:nvPr/>
        </p:nvPicPr>
        <p:blipFill>
          <a:blip r:embed="rId6"/>
          <a:stretch>
            <a:fillRect/>
          </a:stretch>
        </p:blipFill>
        <p:spPr>
          <a:xfrm>
            <a:off x="7490758" y="5944474"/>
            <a:ext cx="800100" cy="714375"/>
          </a:xfrm>
          <a:prstGeom prst="rect">
            <a:avLst/>
          </a:prstGeom>
        </p:spPr>
      </p:pic>
      <p:pic>
        <p:nvPicPr>
          <p:cNvPr id="13" name="Imagen 12"/>
          <p:cNvPicPr>
            <a:picLocks noChangeAspect="1"/>
          </p:cNvPicPr>
          <p:nvPr/>
        </p:nvPicPr>
        <p:blipFill>
          <a:blip r:embed="rId5"/>
          <a:stretch>
            <a:fillRect/>
          </a:stretch>
        </p:blipFill>
        <p:spPr>
          <a:xfrm>
            <a:off x="9716100" y="5887324"/>
            <a:ext cx="762000" cy="771525"/>
          </a:xfrm>
          <a:prstGeom prst="rect">
            <a:avLst/>
          </a:prstGeom>
        </p:spPr>
      </p:pic>
      <p:pic>
        <p:nvPicPr>
          <p:cNvPr id="14" name="Imagen 13"/>
          <p:cNvPicPr>
            <a:picLocks noChangeAspect="1"/>
          </p:cNvPicPr>
          <p:nvPr/>
        </p:nvPicPr>
        <p:blipFill>
          <a:blip r:embed="rId6"/>
          <a:stretch>
            <a:fillRect/>
          </a:stretch>
        </p:blipFill>
        <p:spPr>
          <a:xfrm>
            <a:off x="8945425" y="5915900"/>
            <a:ext cx="800100" cy="714375"/>
          </a:xfrm>
          <a:prstGeom prst="rect">
            <a:avLst/>
          </a:prstGeom>
        </p:spPr>
      </p:pic>
      <p:sp>
        <p:nvSpPr>
          <p:cNvPr id="15" name="Rectángulo 14"/>
          <p:cNvSpPr/>
          <p:nvPr/>
        </p:nvSpPr>
        <p:spPr>
          <a:xfrm>
            <a:off x="8228270" y="5764095"/>
            <a:ext cx="659155"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a:t>
            </a:r>
          </a:p>
        </p:txBody>
      </p:sp>
      <p:pic>
        <p:nvPicPr>
          <p:cNvPr id="16" name="Imagen 15"/>
          <p:cNvPicPr>
            <a:picLocks noChangeAspect="1"/>
          </p:cNvPicPr>
          <p:nvPr/>
        </p:nvPicPr>
        <p:blipFill>
          <a:blip r:embed="rId4"/>
          <a:stretch>
            <a:fillRect/>
          </a:stretch>
        </p:blipFill>
        <p:spPr>
          <a:xfrm>
            <a:off x="6948353" y="2757521"/>
            <a:ext cx="790575" cy="790575"/>
          </a:xfrm>
          <a:prstGeom prst="rect">
            <a:avLst/>
          </a:prstGeom>
        </p:spPr>
      </p:pic>
      <p:pic>
        <p:nvPicPr>
          <p:cNvPr id="17" name="Imagen 16"/>
          <p:cNvPicPr>
            <a:picLocks noChangeAspect="1"/>
          </p:cNvPicPr>
          <p:nvPr/>
        </p:nvPicPr>
        <p:blipFill>
          <a:blip r:embed="rId7"/>
          <a:stretch>
            <a:fillRect/>
          </a:stretch>
        </p:blipFill>
        <p:spPr>
          <a:xfrm>
            <a:off x="7857471" y="2805146"/>
            <a:ext cx="752475" cy="742950"/>
          </a:xfrm>
          <a:prstGeom prst="rect">
            <a:avLst/>
          </a:prstGeom>
        </p:spPr>
      </p:pic>
      <p:pic>
        <p:nvPicPr>
          <p:cNvPr id="18" name="Imagen 17"/>
          <p:cNvPicPr>
            <a:picLocks noChangeAspect="1"/>
          </p:cNvPicPr>
          <p:nvPr/>
        </p:nvPicPr>
        <p:blipFill>
          <a:blip r:embed="rId8"/>
          <a:stretch>
            <a:fillRect/>
          </a:stretch>
        </p:blipFill>
        <p:spPr>
          <a:xfrm>
            <a:off x="8728489" y="2757521"/>
            <a:ext cx="762000" cy="809625"/>
          </a:xfrm>
          <a:prstGeom prst="rect">
            <a:avLst/>
          </a:prstGeom>
        </p:spPr>
      </p:pic>
      <p:pic>
        <p:nvPicPr>
          <p:cNvPr id="19" name="Imagen 18"/>
          <p:cNvPicPr>
            <a:picLocks noChangeAspect="1"/>
          </p:cNvPicPr>
          <p:nvPr/>
        </p:nvPicPr>
        <p:blipFill>
          <a:blip r:embed="rId9"/>
          <a:stretch>
            <a:fillRect/>
          </a:stretch>
        </p:blipFill>
        <p:spPr>
          <a:xfrm>
            <a:off x="9540138" y="2781496"/>
            <a:ext cx="752475" cy="762000"/>
          </a:xfrm>
          <a:prstGeom prst="rect">
            <a:avLst/>
          </a:prstGeom>
        </p:spPr>
      </p:pic>
      <p:pic>
        <p:nvPicPr>
          <p:cNvPr id="20" name="Imagen 19"/>
          <p:cNvPicPr>
            <a:picLocks noChangeAspect="1"/>
          </p:cNvPicPr>
          <p:nvPr/>
        </p:nvPicPr>
        <p:blipFill>
          <a:blip r:embed="rId6"/>
          <a:stretch>
            <a:fillRect/>
          </a:stretch>
        </p:blipFill>
        <p:spPr>
          <a:xfrm>
            <a:off x="10286311" y="2795620"/>
            <a:ext cx="800100" cy="714375"/>
          </a:xfrm>
          <a:prstGeom prst="rect">
            <a:avLst/>
          </a:prstGeom>
        </p:spPr>
      </p:pic>
      <p:pic>
        <p:nvPicPr>
          <p:cNvPr id="21" name="Imagen 20"/>
          <p:cNvPicPr>
            <a:picLocks noChangeAspect="1"/>
          </p:cNvPicPr>
          <p:nvPr/>
        </p:nvPicPr>
        <p:blipFill>
          <a:blip r:embed="rId5"/>
          <a:stretch>
            <a:fillRect/>
          </a:stretch>
        </p:blipFill>
        <p:spPr>
          <a:xfrm>
            <a:off x="11086411" y="2757521"/>
            <a:ext cx="762000" cy="771525"/>
          </a:xfrm>
          <a:prstGeom prst="rect">
            <a:avLst/>
          </a:prstGeom>
        </p:spPr>
      </p:pic>
      <p:sp>
        <p:nvSpPr>
          <p:cNvPr id="22" name="Rectángulo 21"/>
          <p:cNvSpPr/>
          <p:nvPr/>
        </p:nvSpPr>
        <p:spPr>
          <a:xfrm>
            <a:off x="8902576" y="1516961"/>
            <a:ext cx="2643672" cy="830997"/>
          </a:xfrm>
          <a:prstGeom prst="rect">
            <a:avLst/>
          </a:prstGeom>
          <a:noFill/>
        </p:spPr>
        <p:txBody>
          <a:bodyPr wrap="none" lIns="91440" tIns="45720" rIns="91440" bIns="45720">
            <a:spAutoFit/>
          </a:bodyPr>
          <a:lstStyle/>
          <a:p>
            <a:pPr algn="ctr"/>
            <a:r>
              <a:rPr lang="es-ES" sz="2400" b="0" cap="none" spc="0" dirty="0">
                <a:ln w="0"/>
                <a:solidFill>
                  <a:schemeClr val="tx1"/>
                </a:solidFill>
                <a:effectLst>
                  <a:outerShdw blurRad="38100" dist="19050" dir="2700000" algn="tl" rotWithShape="0">
                    <a:schemeClr val="dk1">
                      <a:alpha val="40000"/>
                    </a:schemeClr>
                  </a:outerShdw>
                </a:effectLst>
              </a:rPr>
              <a:t>36 combinaciones</a:t>
            </a:r>
          </a:p>
          <a:p>
            <a:pPr algn="ctr"/>
            <a:r>
              <a:rPr lang="es-ES" sz="2400" b="0" cap="none" spc="0" dirty="0">
                <a:ln w="0"/>
                <a:solidFill>
                  <a:schemeClr val="tx1"/>
                </a:solidFill>
                <a:effectLst>
                  <a:outerShdw blurRad="38100" dist="19050" dir="2700000" algn="tl" rotWithShape="0">
                    <a:schemeClr val="dk1">
                      <a:alpha val="40000"/>
                    </a:schemeClr>
                  </a:outerShdw>
                </a:effectLst>
              </a:rPr>
              <a:t> 21 diferentes </a:t>
            </a:r>
          </a:p>
        </p:txBody>
      </p:sp>
      <p:sp>
        <p:nvSpPr>
          <p:cNvPr id="23" name="Rectángulo 22"/>
          <p:cNvSpPr/>
          <p:nvPr/>
        </p:nvSpPr>
        <p:spPr>
          <a:xfrm>
            <a:off x="10617530" y="4746253"/>
            <a:ext cx="1574470" cy="923330"/>
          </a:xfrm>
          <a:prstGeom prst="rect">
            <a:avLst/>
          </a:prstGeom>
          <a:noFill/>
        </p:spPr>
        <p:txBody>
          <a:bodyPr wrap="none" lIns="91440" tIns="45720" rIns="91440" bIns="45720">
            <a:spAutoFit/>
          </a:bodyPr>
          <a:lstStyle/>
          <a:p>
            <a:pPr algn="ctr"/>
            <a:r>
              <a:rPr lang="es-ES" sz="5400" b="0" cap="none" spc="0" dirty="0">
                <a:ln w="0"/>
                <a:solidFill>
                  <a:schemeClr val="tx1"/>
                </a:solidFill>
                <a:effectLst>
                  <a:outerShdw blurRad="38100" dist="19050" dir="2700000" algn="tl" rotWithShape="0">
                    <a:schemeClr val="dk1">
                      <a:alpha val="40000"/>
                    </a:schemeClr>
                  </a:outerShdw>
                </a:effectLst>
              </a:rPr>
              <a:t>1/36</a:t>
            </a:r>
          </a:p>
        </p:txBody>
      </p:sp>
      <p:sp>
        <p:nvSpPr>
          <p:cNvPr id="24" name="Rectángulo 23"/>
          <p:cNvSpPr/>
          <p:nvPr/>
        </p:nvSpPr>
        <p:spPr>
          <a:xfrm>
            <a:off x="10607467" y="5706945"/>
            <a:ext cx="1574470"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2</a:t>
            </a:r>
            <a:r>
              <a:rPr lang="es-ES" sz="5400" b="0" cap="none" spc="0" dirty="0">
                <a:ln w="0"/>
                <a:solidFill>
                  <a:schemeClr val="tx1"/>
                </a:solidFill>
                <a:effectLst>
                  <a:outerShdw blurRad="38100" dist="19050" dir="2700000" algn="tl" rotWithShape="0">
                    <a:schemeClr val="dk1">
                      <a:alpha val="40000"/>
                    </a:schemeClr>
                  </a:outerShdw>
                </a:effectLst>
              </a:rPr>
              <a:t>/36</a:t>
            </a:r>
          </a:p>
        </p:txBody>
      </p:sp>
    </p:spTree>
    <p:extLst>
      <p:ext uri="{BB962C8B-B14F-4D97-AF65-F5344CB8AC3E}">
        <p14:creationId xmlns:p14="http://schemas.microsoft.com/office/powerpoint/2010/main" val="1175620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Juegos Estocásticos</a:t>
            </a:r>
            <a:br>
              <a:rPr lang="es-419" dirty="0"/>
            </a:br>
            <a:r>
              <a:rPr lang="es-419" dirty="0"/>
              <a:t>Diferentes decisiones en jugadas similares</a:t>
            </a:r>
          </a:p>
        </p:txBody>
      </p:sp>
      <p:pic>
        <p:nvPicPr>
          <p:cNvPr id="3" name="Imagen 2"/>
          <p:cNvPicPr>
            <a:picLocks noChangeAspect="1"/>
          </p:cNvPicPr>
          <p:nvPr/>
        </p:nvPicPr>
        <p:blipFill>
          <a:blip r:embed="rId2"/>
          <a:stretch>
            <a:fillRect/>
          </a:stretch>
        </p:blipFill>
        <p:spPr>
          <a:xfrm>
            <a:off x="604434" y="1664369"/>
            <a:ext cx="7981950" cy="3505200"/>
          </a:xfrm>
          <a:prstGeom prst="rect">
            <a:avLst/>
          </a:prstGeom>
        </p:spPr>
      </p:pic>
      <p:sp>
        <p:nvSpPr>
          <p:cNvPr id="4" name="Elipse 3"/>
          <p:cNvSpPr/>
          <p:nvPr/>
        </p:nvSpPr>
        <p:spPr>
          <a:xfrm>
            <a:off x="2334126" y="2141621"/>
            <a:ext cx="661737" cy="6256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6" name="Elipse 5"/>
          <p:cNvSpPr/>
          <p:nvPr/>
        </p:nvSpPr>
        <p:spPr>
          <a:xfrm>
            <a:off x="7058526" y="2141621"/>
            <a:ext cx="661737" cy="6256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5" name="Rectángulo redondeado 4"/>
          <p:cNvSpPr/>
          <p:nvPr/>
        </p:nvSpPr>
        <p:spPr>
          <a:xfrm>
            <a:off x="9246115" y="1852862"/>
            <a:ext cx="2677180" cy="2538663"/>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solidFill>
                  <a:schemeClr val="tx1"/>
                </a:solidFill>
              </a:rPr>
              <a:t>La forma de evaluar la utilidad afecta</a:t>
            </a:r>
          </a:p>
          <a:p>
            <a:pPr algn="ctr"/>
            <a:r>
              <a:rPr lang="es-419" dirty="0">
                <a:solidFill>
                  <a:schemeClr val="tx1"/>
                </a:solidFill>
              </a:rPr>
              <a:t>Es mejor usar como utilidad un valor de probabilidad de victoria</a:t>
            </a:r>
          </a:p>
          <a:p>
            <a:pPr algn="ctr"/>
            <a:r>
              <a:rPr lang="es-419" dirty="0">
                <a:solidFill>
                  <a:schemeClr val="tx1"/>
                </a:solidFill>
              </a:rPr>
              <a:t>(0: derrota segura, 1: victoria segura)</a:t>
            </a:r>
          </a:p>
        </p:txBody>
      </p:sp>
    </p:spTree>
    <p:extLst>
      <p:ext uri="{BB962C8B-B14F-4D97-AF65-F5344CB8AC3E}">
        <p14:creationId xmlns:p14="http://schemas.microsoft.com/office/powerpoint/2010/main" val="1117942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es-419" dirty="0"/>
              <a:t>Solucionando juegos en</a:t>
            </a:r>
            <a:br>
              <a:rPr lang="es-419" dirty="0"/>
            </a:br>
            <a:r>
              <a:rPr lang="es-419" dirty="0"/>
              <a:t>forma aproximada</a:t>
            </a:r>
            <a:br>
              <a:rPr lang="es-419" dirty="0"/>
            </a:br>
            <a:r>
              <a:rPr lang="es-419" dirty="0"/>
              <a:t>usando heurísticas</a:t>
            </a:r>
          </a:p>
        </p:txBody>
      </p:sp>
      <p:pic>
        <p:nvPicPr>
          <p:cNvPr id="3" name="Imagen 2"/>
          <p:cNvPicPr>
            <a:picLocks noChangeAspect="1"/>
          </p:cNvPicPr>
          <p:nvPr/>
        </p:nvPicPr>
        <p:blipFill>
          <a:blip r:embed="rId2"/>
          <a:stretch>
            <a:fillRect/>
          </a:stretch>
        </p:blipFill>
        <p:spPr>
          <a:xfrm>
            <a:off x="9737124" y="0"/>
            <a:ext cx="2454876" cy="4882170"/>
          </a:xfrm>
          <a:prstGeom prst="rect">
            <a:avLst/>
          </a:prstGeom>
        </p:spPr>
      </p:pic>
    </p:spTree>
    <p:extLst>
      <p:ext uri="{BB962C8B-B14F-4D97-AF65-F5344CB8AC3E}">
        <p14:creationId xmlns:p14="http://schemas.microsoft.com/office/powerpoint/2010/main" val="3555232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Resolviendo el juego de las Damas</a:t>
            </a:r>
          </a:p>
        </p:txBody>
      </p:sp>
      <p:pic>
        <p:nvPicPr>
          <p:cNvPr id="9" name="Imagen 8"/>
          <p:cNvPicPr>
            <a:picLocks noChangeAspect="1"/>
          </p:cNvPicPr>
          <p:nvPr/>
        </p:nvPicPr>
        <p:blipFill>
          <a:blip r:embed="rId2"/>
          <a:stretch>
            <a:fillRect/>
          </a:stretch>
        </p:blipFill>
        <p:spPr>
          <a:xfrm>
            <a:off x="9393709" y="1351006"/>
            <a:ext cx="2711519" cy="5397457"/>
          </a:xfrm>
          <a:prstGeom prst="rect">
            <a:avLst/>
          </a:prstGeom>
        </p:spPr>
      </p:pic>
      <p:sp>
        <p:nvSpPr>
          <p:cNvPr id="10" name="Rectángulo 9"/>
          <p:cNvSpPr/>
          <p:nvPr/>
        </p:nvSpPr>
        <p:spPr>
          <a:xfrm>
            <a:off x="123568" y="5825133"/>
            <a:ext cx="6096000" cy="923330"/>
          </a:xfrm>
          <a:prstGeom prst="rect">
            <a:avLst/>
          </a:prstGeom>
        </p:spPr>
        <p:txBody>
          <a:bodyPr>
            <a:spAutoFit/>
          </a:bodyPr>
          <a:lstStyle/>
          <a:p>
            <a:r>
              <a:rPr lang="es-419" dirty="0" err="1"/>
              <a:t>Schaeffer</a:t>
            </a:r>
            <a:r>
              <a:rPr lang="es-419" dirty="0"/>
              <a:t>, J., </a:t>
            </a:r>
            <a:r>
              <a:rPr lang="es-419" dirty="0" err="1"/>
              <a:t>Burch</a:t>
            </a:r>
            <a:r>
              <a:rPr lang="es-419" dirty="0"/>
              <a:t>, N., </a:t>
            </a:r>
            <a:r>
              <a:rPr lang="es-419" dirty="0" err="1"/>
              <a:t>Björnsson</a:t>
            </a:r>
            <a:r>
              <a:rPr lang="es-419" dirty="0"/>
              <a:t>, Y., </a:t>
            </a:r>
            <a:r>
              <a:rPr lang="es-419" dirty="0" err="1"/>
              <a:t>Kishimoto</a:t>
            </a:r>
            <a:r>
              <a:rPr lang="es-419" dirty="0"/>
              <a:t>, A., Müller, M., Lake, R., ... &amp; </a:t>
            </a:r>
            <a:r>
              <a:rPr lang="es-419" dirty="0" err="1"/>
              <a:t>Sutphen</a:t>
            </a:r>
            <a:r>
              <a:rPr lang="es-419" dirty="0"/>
              <a:t>, S. (2007). </a:t>
            </a:r>
            <a:r>
              <a:rPr lang="es-419" dirty="0" err="1"/>
              <a:t>Checkers</a:t>
            </a:r>
            <a:r>
              <a:rPr lang="es-419" dirty="0"/>
              <a:t> </a:t>
            </a:r>
            <a:r>
              <a:rPr lang="es-419" dirty="0" err="1"/>
              <a:t>is</a:t>
            </a:r>
            <a:r>
              <a:rPr lang="es-419" dirty="0"/>
              <a:t> </a:t>
            </a:r>
            <a:r>
              <a:rPr lang="es-419" dirty="0" err="1"/>
              <a:t>solved</a:t>
            </a:r>
            <a:r>
              <a:rPr lang="es-419" dirty="0"/>
              <a:t>. </a:t>
            </a:r>
            <a:r>
              <a:rPr lang="es-419" dirty="0" err="1"/>
              <a:t>science</a:t>
            </a:r>
            <a:r>
              <a:rPr lang="es-419" dirty="0"/>
              <a:t>, 317(5844), 1518-1522.</a:t>
            </a:r>
          </a:p>
        </p:txBody>
      </p:sp>
      <p:pic>
        <p:nvPicPr>
          <p:cNvPr id="12" name="Imagen 11"/>
          <p:cNvPicPr>
            <a:picLocks noChangeAspect="1"/>
          </p:cNvPicPr>
          <p:nvPr/>
        </p:nvPicPr>
        <p:blipFill>
          <a:blip r:embed="rId3"/>
          <a:stretch>
            <a:fillRect/>
          </a:stretch>
        </p:blipFill>
        <p:spPr>
          <a:xfrm>
            <a:off x="604434" y="1427287"/>
            <a:ext cx="6578536" cy="4397846"/>
          </a:xfrm>
          <a:prstGeom prst="rect">
            <a:avLst/>
          </a:prstGeom>
        </p:spPr>
      </p:pic>
    </p:spTree>
    <p:extLst>
      <p:ext uri="{BB962C8B-B14F-4D97-AF65-F5344CB8AC3E}">
        <p14:creationId xmlns:p14="http://schemas.microsoft.com/office/powerpoint/2010/main" val="4019386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err="1"/>
              <a:t>Minimax</a:t>
            </a:r>
            <a:r>
              <a:rPr lang="es-419" dirty="0"/>
              <a:t> / Poda Alfa Beta Heurística</a:t>
            </a:r>
          </a:p>
        </p:txBody>
      </p:sp>
      <p:pic>
        <p:nvPicPr>
          <p:cNvPr id="4" name="Imagen 3"/>
          <p:cNvPicPr>
            <a:picLocks noChangeAspect="1"/>
          </p:cNvPicPr>
          <p:nvPr/>
        </p:nvPicPr>
        <p:blipFill>
          <a:blip r:embed="rId2"/>
          <a:stretch>
            <a:fillRect/>
          </a:stretch>
        </p:blipFill>
        <p:spPr>
          <a:xfrm>
            <a:off x="279582" y="2083347"/>
            <a:ext cx="11184863" cy="2115674"/>
          </a:xfrm>
          <a:prstGeom prst="rect">
            <a:avLst/>
          </a:prstGeom>
        </p:spPr>
      </p:pic>
      <p:sp>
        <p:nvSpPr>
          <p:cNvPr id="11" name="Rectángulo redondeado 10"/>
          <p:cNvSpPr/>
          <p:nvPr/>
        </p:nvSpPr>
        <p:spPr>
          <a:xfrm>
            <a:off x="604434" y="4932947"/>
            <a:ext cx="814252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La mayoría de las veces es imposible buscar todo el árbol del juego para encontrar la mejor jugada y el valor </a:t>
            </a:r>
            <a:r>
              <a:rPr lang="es-419" dirty="0" err="1"/>
              <a:t>minimax</a:t>
            </a:r>
            <a:r>
              <a:rPr lang="es-419" dirty="0"/>
              <a:t> real</a:t>
            </a:r>
          </a:p>
        </p:txBody>
      </p:sp>
    </p:spTree>
    <p:extLst>
      <p:ext uri="{BB962C8B-B14F-4D97-AF65-F5344CB8AC3E}">
        <p14:creationId xmlns:p14="http://schemas.microsoft.com/office/powerpoint/2010/main" val="1762384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Valoración del Estado en un Juego</a:t>
            </a:r>
          </a:p>
        </p:txBody>
      </p:sp>
      <p:sp>
        <p:nvSpPr>
          <p:cNvPr id="3" name="Marcador de contenido 2"/>
          <p:cNvSpPr>
            <a:spLocks noGrp="1"/>
          </p:cNvSpPr>
          <p:nvPr>
            <p:ph idx="1"/>
          </p:nvPr>
        </p:nvSpPr>
        <p:spPr>
          <a:xfrm>
            <a:off x="937055" y="1553776"/>
            <a:ext cx="9854513" cy="4351338"/>
          </a:xfrm>
        </p:spPr>
        <p:txBody>
          <a:bodyPr>
            <a:normAutofit/>
          </a:bodyPr>
          <a:lstStyle/>
          <a:p>
            <a:r>
              <a:rPr lang="es-419" sz="2000" b="1" dirty="0"/>
              <a:t>Función de utilidad</a:t>
            </a:r>
            <a:r>
              <a:rPr lang="es-419" sz="2000" dirty="0"/>
              <a:t>: se puede calcular en un estado final, se propaga desde las hojas a los nodos intermedios. Max maximiza su valor, Min lo minimiza para hacer perder a Max</a:t>
            </a:r>
          </a:p>
          <a:p>
            <a:r>
              <a:rPr lang="es-419" sz="2000" b="1" dirty="0"/>
              <a:t>Función de evaluación</a:t>
            </a:r>
            <a:r>
              <a:rPr lang="es-419" sz="2000" dirty="0"/>
              <a:t>: se puede calcular en cualquier momento de la búsqueda, evalúa la utilidad esperada de un estado del juego después de una acción desde la perspectiva del jugador de turno. </a:t>
            </a:r>
          </a:p>
        </p:txBody>
      </p:sp>
      <p:pic>
        <p:nvPicPr>
          <p:cNvPr id="4" name="Imagen 3"/>
          <p:cNvPicPr>
            <a:picLocks noChangeAspect="1"/>
          </p:cNvPicPr>
          <p:nvPr/>
        </p:nvPicPr>
        <p:blipFill>
          <a:blip r:embed="rId2"/>
          <a:stretch>
            <a:fillRect/>
          </a:stretch>
        </p:blipFill>
        <p:spPr>
          <a:xfrm>
            <a:off x="778862" y="4634041"/>
            <a:ext cx="7553325" cy="1428750"/>
          </a:xfrm>
          <a:prstGeom prst="rect">
            <a:avLst/>
          </a:prstGeom>
        </p:spPr>
      </p:pic>
      <p:sp>
        <p:nvSpPr>
          <p:cNvPr id="6" name="Flecha izquierda 5"/>
          <p:cNvSpPr/>
          <p:nvPr/>
        </p:nvSpPr>
        <p:spPr>
          <a:xfrm>
            <a:off x="8452021" y="4959178"/>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7" name="Rectángulo redondeado 6"/>
          <p:cNvSpPr/>
          <p:nvPr/>
        </p:nvSpPr>
        <p:spPr>
          <a:xfrm>
            <a:off x="9778314" y="4744293"/>
            <a:ext cx="1820562" cy="15906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Criterio de detención</a:t>
            </a:r>
          </a:p>
          <a:p>
            <a:pPr algn="ctr"/>
            <a:r>
              <a:rPr lang="es-419" dirty="0"/>
              <a:t>(Profundidad generalmente)</a:t>
            </a:r>
          </a:p>
        </p:txBody>
      </p:sp>
    </p:spTree>
    <p:extLst>
      <p:ext uri="{BB962C8B-B14F-4D97-AF65-F5344CB8AC3E}">
        <p14:creationId xmlns:p14="http://schemas.microsoft.com/office/powerpoint/2010/main" val="1754487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Función de evaluación E(</a:t>
            </a:r>
            <a:r>
              <a:rPr lang="es-419" dirty="0" err="1"/>
              <a:t>s,t</a:t>
            </a:r>
            <a:r>
              <a:rPr lang="es-419" dirty="0"/>
              <a:t>)</a:t>
            </a:r>
          </a:p>
        </p:txBody>
      </p:sp>
      <p:sp>
        <p:nvSpPr>
          <p:cNvPr id="4" name="Rectángulo 3"/>
          <p:cNvSpPr/>
          <p:nvPr/>
        </p:nvSpPr>
        <p:spPr>
          <a:xfrm>
            <a:off x="604434" y="3229320"/>
            <a:ext cx="744114"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E(</a:t>
            </a:r>
            <a:endParaRPr lang="es-ES" sz="5400" b="0" cap="none" spc="0" dirty="0">
              <a:ln w="0"/>
              <a:solidFill>
                <a:schemeClr val="tx1"/>
              </a:solidFill>
              <a:effectLst>
                <a:outerShdw blurRad="38100" dist="19050" dir="2700000" algn="tl" rotWithShape="0">
                  <a:schemeClr val="dk1">
                    <a:alpha val="40000"/>
                  </a:schemeClr>
                </a:outerShdw>
              </a:effectLst>
            </a:endParaRPr>
          </a:p>
        </p:txBody>
      </p:sp>
      <p:pic>
        <p:nvPicPr>
          <p:cNvPr id="5" name="Imagen 4"/>
          <p:cNvPicPr>
            <a:picLocks noChangeAspect="1"/>
          </p:cNvPicPr>
          <p:nvPr/>
        </p:nvPicPr>
        <p:blipFill>
          <a:blip r:embed="rId2"/>
          <a:stretch>
            <a:fillRect/>
          </a:stretch>
        </p:blipFill>
        <p:spPr>
          <a:xfrm>
            <a:off x="1342137" y="2837339"/>
            <a:ext cx="1905000" cy="1905000"/>
          </a:xfrm>
          <a:prstGeom prst="rect">
            <a:avLst/>
          </a:prstGeom>
        </p:spPr>
      </p:pic>
      <p:pic>
        <p:nvPicPr>
          <p:cNvPr id="6" name="Imagen 5"/>
          <p:cNvPicPr>
            <a:picLocks noChangeAspect="1"/>
          </p:cNvPicPr>
          <p:nvPr/>
        </p:nvPicPr>
        <p:blipFill>
          <a:blip r:embed="rId3"/>
          <a:stretch>
            <a:fillRect/>
          </a:stretch>
        </p:blipFill>
        <p:spPr>
          <a:xfrm>
            <a:off x="3659710" y="3575526"/>
            <a:ext cx="400050" cy="428625"/>
          </a:xfrm>
          <a:prstGeom prst="rect">
            <a:avLst/>
          </a:prstGeom>
        </p:spPr>
      </p:pic>
      <p:sp>
        <p:nvSpPr>
          <p:cNvPr id="7" name="Rectángulo 6"/>
          <p:cNvSpPr/>
          <p:nvPr/>
        </p:nvSpPr>
        <p:spPr>
          <a:xfrm>
            <a:off x="3285749" y="3247206"/>
            <a:ext cx="335348"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a:t>
            </a: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ángulo 7"/>
          <p:cNvSpPr/>
          <p:nvPr/>
        </p:nvSpPr>
        <p:spPr>
          <a:xfrm>
            <a:off x="4059760" y="3223488"/>
            <a:ext cx="393056" cy="923330"/>
          </a:xfrm>
          <a:prstGeom prst="rect">
            <a:avLst/>
          </a:prstGeom>
          <a:noFill/>
        </p:spPr>
        <p:txBody>
          <a:bodyPr wrap="none" lIns="91440" tIns="45720" rIns="91440" bIns="45720">
            <a:spAutoFit/>
          </a:bodyPr>
          <a:lstStyle/>
          <a:p>
            <a:pPr algn="ctr"/>
            <a:r>
              <a:rPr lang="es-ES" sz="5400" dirty="0">
                <a:ln w="0"/>
                <a:effectLst>
                  <a:outerShdw blurRad="38100" dist="19050" dir="2700000" algn="tl" rotWithShape="0">
                    <a:schemeClr val="dk1">
                      <a:alpha val="40000"/>
                    </a:schemeClr>
                  </a:outerShdw>
                </a:effectLst>
              </a:rPr>
              <a:t>)</a:t>
            </a:r>
            <a:endParaRPr lang="es-ES" sz="5400" b="0" cap="none" spc="0" dirty="0">
              <a:ln w="0"/>
              <a:solidFill>
                <a:schemeClr val="tx1"/>
              </a:solidFill>
              <a:effectLst>
                <a:outerShdw blurRad="38100" dist="19050" dir="2700000" algn="tl" rotWithShape="0">
                  <a:schemeClr val="dk1">
                    <a:alpha val="40000"/>
                  </a:schemeClr>
                </a:outerShdw>
              </a:effectLst>
            </a:endParaRPr>
          </a:p>
        </p:txBody>
      </p:sp>
      <p:sp>
        <p:nvSpPr>
          <p:cNvPr id="9" name="Flecha derecha 8"/>
          <p:cNvSpPr/>
          <p:nvPr/>
        </p:nvSpPr>
        <p:spPr>
          <a:xfrm>
            <a:off x="4617617" y="351951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419"/>
          </a:p>
        </p:txBody>
      </p:sp>
      <p:sp>
        <p:nvSpPr>
          <p:cNvPr id="10" name="Rectángulo redondeado 9"/>
          <p:cNvSpPr/>
          <p:nvPr/>
        </p:nvSpPr>
        <p:spPr>
          <a:xfrm>
            <a:off x="5910956" y="2878012"/>
            <a:ext cx="4596714" cy="18236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Valor numérico que indica lo ventajoso que es el tablero para las piezas blancas después de realizada una acción. Es un aproximado de U, la utilidad de la acción.</a:t>
            </a:r>
          </a:p>
        </p:txBody>
      </p:sp>
    </p:spTree>
    <p:extLst>
      <p:ext uri="{BB962C8B-B14F-4D97-AF65-F5344CB8AC3E}">
        <p14:creationId xmlns:p14="http://schemas.microsoft.com/office/powerpoint/2010/main" val="692501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err="1"/>
              <a:t>Minimax</a:t>
            </a:r>
            <a:r>
              <a:rPr lang="es-419" dirty="0"/>
              <a:t> / Poda Alfa Beta Heurística en Ajedrez</a:t>
            </a:r>
          </a:p>
        </p:txBody>
      </p:sp>
      <p:pic>
        <p:nvPicPr>
          <p:cNvPr id="4" name="Imagen 3"/>
          <p:cNvPicPr>
            <a:picLocks noChangeAspect="1"/>
          </p:cNvPicPr>
          <p:nvPr/>
        </p:nvPicPr>
        <p:blipFill>
          <a:blip r:embed="rId2"/>
          <a:stretch>
            <a:fillRect/>
          </a:stretch>
        </p:blipFill>
        <p:spPr>
          <a:xfrm>
            <a:off x="604434" y="2071315"/>
            <a:ext cx="7553325" cy="1428750"/>
          </a:xfrm>
          <a:prstGeom prst="rect">
            <a:avLst/>
          </a:prstGeom>
        </p:spPr>
      </p:pic>
      <p:pic>
        <p:nvPicPr>
          <p:cNvPr id="5" name="Imagen 4"/>
          <p:cNvPicPr>
            <a:picLocks noChangeAspect="1"/>
          </p:cNvPicPr>
          <p:nvPr/>
        </p:nvPicPr>
        <p:blipFill>
          <a:blip r:embed="rId3"/>
          <a:stretch>
            <a:fillRect/>
          </a:stretch>
        </p:blipFill>
        <p:spPr>
          <a:xfrm>
            <a:off x="279233" y="4556247"/>
            <a:ext cx="5810250" cy="809625"/>
          </a:xfrm>
          <a:prstGeom prst="rect">
            <a:avLst/>
          </a:prstGeom>
        </p:spPr>
      </p:pic>
      <p:sp>
        <p:nvSpPr>
          <p:cNvPr id="6" name="Rectángulo redondeado 5"/>
          <p:cNvSpPr/>
          <p:nvPr/>
        </p:nvSpPr>
        <p:spPr>
          <a:xfrm>
            <a:off x="6773778" y="4362512"/>
            <a:ext cx="2983831" cy="16921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dirty="0"/>
              <a:t>En ajedrez f podría ser el número de cada tipo de pieza en el tablero y w el valor de cada pieza</a:t>
            </a:r>
          </a:p>
        </p:txBody>
      </p:sp>
      <p:pic>
        <p:nvPicPr>
          <p:cNvPr id="8" name="Imagen 7"/>
          <p:cNvPicPr>
            <a:picLocks noChangeAspect="1"/>
          </p:cNvPicPr>
          <p:nvPr/>
        </p:nvPicPr>
        <p:blipFill>
          <a:blip r:embed="rId4"/>
          <a:stretch>
            <a:fillRect/>
          </a:stretch>
        </p:blipFill>
        <p:spPr>
          <a:xfrm>
            <a:off x="9948609" y="4362512"/>
            <a:ext cx="2152650" cy="2428875"/>
          </a:xfrm>
          <a:prstGeom prst="rect">
            <a:avLst/>
          </a:prstGeom>
        </p:spPr>
      </p:pic>
      <p:sp>
        <p:nvSpPr>
          <p:cNvPr id="9" name="Rectángulo 8"/>
          <p:cNvSpPr/>
          <p:nvPr/>
        </p:nvSpPr>
        <p:spPr>
          <a:xfrm>
            <a:off x="0" y="6422055"/>
            <a:ext cx="7230979" cy="369332"/>
          </a:xfrm>
          <a:prstGeom prst="rect">
            <a:avLst/>
          </a:prstGeom>
        </p:spPr>
        <p:txBody>
          <a:bodyPr wrap="square">
            <a:spAutoFit/>
          </a:bodyPr>
          <a:lstStyle/>
          <a:p>
            <a:r>
              <a:rPr lang="es-419" dirty="0"/>
              <a:t>https://es.wikipedia.org/wiki/Valor_relativo_de_las_piezas_de_ajedrez</a:t>
            </a:r>
          </a:p>
        </p:txBody>
      </p:sp>
      <p:sp>
        <p:nvSpPr>
          <p:cNvPr id="10" name="Rectángulo 9"/>
          <p:cNvSpPr/>
          <p:nvPr/>
        </p:nvSpPr>
        <p:spPr>
          <a:xfrm>
            <a:off x="0" y="6052723"/>
            <a:ext cx="5847755" cy="369332"/>
          </a:xfrm>
          <a:prstGeom prst="rect">
            <a:avLst/>
          </a:prstGeom>
        </p:spPr>
        <p:txBody>
          <a:bodyPr wrap="none">
            <a:spAutoFit/>
          </a:bodyPr>
          <a:lstStyle/>
          <a:p>
            <a:r>
              <a:rPr lang="es-419" dirty="0"/>
              <a:t>https://en.wikipedia.org/wiki/Chess_piece_relative_value</a:t>
            </a:r>
          </a:p>
        </p:txBody>
      </p:sp>
    </p:spTree>
    <p:extLst>
      <p:ext uri="{BB962C8B-B14F-4D97-AF65-F5344CB8AC3E}">
        <p14:creationId xmlns:p14="http://schemas.microsoft.com/office/powerpoint/2010/main" val="2050494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Política</a:t>
            </a:r>
          </a:p>
        </p:txBody>
      </p:sp>
      <p:sp>
        <p:nvSpPr>
          <p:cNvPr id="3" name="Marcador de contenido 2"/>
          <p:cNvSpPr>
            <a:spLocks noGrp="1"/>
          </p:cNvSpPr>
          <p:nvPr>
            <p:ph idx="1"/>
          </p:nvPr>
        </p:nvSpPr>
        <p:spPr>
          <a:xfrm>
            <a:off x="838201" y="1825625"/>
            <a:ext cx="9607377" cy="4351338"/>
          </a:xfrm>
        </p:spPr>
        <p:txBody>
          <a:bodyPr>
            <a:normAutofit/>
          </a:bodyPr>
          <a:lstStyle/>
          <a:p>
            <a:r>
              <a:rPr lang="es-419" sz="2400" dirty="0"/>
              <a:t>Función que para cada estado establece la mejor jugada en ese estado. En un juego que se puede resolver completamente, se puede generar una tabla que contenga cada estado del juego y buscar en ella la mejor jugada. En un juego que no se puede resolver, la política se puede aproximar mediante búsqueda o aprendizaje supervisado.</a:t>
            </a:r>
          </a:p>
        </p:txBody>
      </p:sp>
      <p:pic>
        <p:nvPicPr>
          <p:cNvPr id="4" name="Imagen 3"/>
          <p:cNvPicPr>
            <a:picLocks noChangeAspect="1"/>
          </p:cNvPicPr>
          <p:nvPr/>
        </p:nvPicPr>
        <p:blipFill>
          <a:blip r:embed="rId2"/>
          <a:stretch>
            <a:fillRect/>
          </a:stretch>
        </p:blipFill>
        <p:spPr>
          <a:xfrm>
            <a:off x="90616" y="4998266"/>
            <a:ext cx="6854221" cy="1795454"/>
          </a:xfrm>
          <a:prstGeom prst="rect">
            <a:avLst/>
          </a:prstGeom>
        </p:spPr>
      </p:pic>
      <p:sp>
        <p:nvSpPr>
          <p:cNvPr id="5" name="Rectángulo 4"/>
          <p:cNvSpPr/>
          <p:nvPr/>
        </p:nvSpPr>
        <p:spPr>
          <a:xfrm>
            <a:off x="6854221" y="6488668"/>
            <a:ext cx="5384807" cy="369332"/>
          </a:xfrm>
          <a:prstGeom prst="rect">
            <a:avLst/>
          </a:prstGeom>
        </p:spPr>
        <p:txBody>
          <a:bodyPr wrap="none">
            <a:spAutoFit/>
          </a:bodyPr>
          <a:lstStyle/>
          <a:p>
            <a:r>
              <a:rPr lang="es-419" dirty="0"/>
              <a:t>https://www.thechesswebsite.com/chess-openings/</a:t>
            </a:r>
          </a:p>
        </p:txBody>
      </p:sp>
    </p:spTree>
    <p:extLst>
      <p:ext uri="{BB962C8B-B14F-4D97-AF65-F5344CB8AC3E}">
        <p14:creationId xmlns:p14="http://schemas.microsoft.com/office/powerpoint/2010/main" val="2697270226"/>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Doc" id="{E1E7EDF9-8B79-4E5D-B508-2301E35CD219}" vid="{4342E303-0389-44F2-B6F0-C13C203CC5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D8DBC0A1-66E1-4B9D-88C2-9B3A32A214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Bienvenido a PowerPoint</Template>
  <TotalTime>0</TotalTime>
  <Words>1715</Words>
  <Application>Microsoft Macintosh PowerPoint</Application>
  <PresentationFormat>Widescreen</PresentationFormat>
  <Paragraphs>311</Paragraphs>
  <Slides>29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Cambria Math</vt:lpstr>
      <vt:lpstr>Segoe UI</vt:lpstr>
      <vt:lpstr>Segoe UI Light</vt:lpstr>
      <vt:lpstr>WelcomeDoc</vt:lpstr>
      <vt:lpstr>CINF103 Fundamentos de Inteligencia Artificial</vt:lpstr>
      <vt:lpstr>Solucionabilidad de Juegos</vt:lpstr>
      <vt:lpstr>Solucionando juegos en forma aproximada usando heurísticas</vt:lpstr>
      <vt:lpstr>Resolviendo el juego de las Damas</vt:lpstr>
      <vt:lpstr>Minimax / Poda Alfa Beta Heurística</vt:lpstr>
      <vt:lpstr>Valoración del Estado en un Juego</vt:lpstr>
      <vt:lpstr>Función de evaluación E(s,t)</vt:lpstr>
      <vt:lpstr>Minimax / Poda Alfa Beta Heurística en Ajedrez</vt:lpstr>
      <vt:lpstr>Política</vt:lpstr>
      <vt:lpstr>Política</vt:lpstr>
      <vt:lpstr>Política</vt:lpstr>
      <vt:lpstr>Estrategias de Optimización de la Búsqueda</vt:lpstr>
      <vt:lpstr>Estrategias de Optimización de la Búsqueda</vt:lpstr>
      <vt:lpstr>Estrategias de Optimización de la Búsqueda Hash Zobrist</vt:lpstr>
      <vt:lpstr>Hash Zobrist en el juego del gato Usando enteros de 32 bits</vt:lpstr>
      <vt:lpstr>Estrategias de Optimización de la Búsqueda Hash Zobrist</vt:lpstr>
      <vt:lpstr>Estrategias de Optimización de la Búsqueda Hash Zobrist</vt:lpstr>
      <vt:lpstr>Estrategias de Optimización de la Búsqueda</vt:lpstr>
      <vt:lpstr>Monte Carlo Tree Search</vt:lpstr>
      <vt:lpstr>Monte Carlo Tree Search</vt:lpstr>
      <vt:lpstr>Monte Carlo Tree Search</vt:lpstr>
      <vt:lpstr>Monte Carlo Tree Search</vt:lpstr>
      <vt:lpstr>Monte Carlo Tree Search</vt:lpstr>
      <vt:lpstr>Monte Carlo Tree Search</vt:lpstr>
      <vt:lpstr>Monte Carlo Tree Search</vt:lpstr>
      <vt:lpstr>Búsqueda adversarial en juegos</vt:lpstr>
      <vt:lpstr>Juegos Estocásticos</vt:lpstr>
      <vt:lpstr>Juegos Estocásticos</vt:lpstr>
      <vt:lpstr>Juegos Estocásticos Diferentes decisiones en jugadas similares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2014-07-14T23:40:50Z</dcterms:created>
  <dcterms:modified xsi:type="dcterms:W3CDTF">2024-07-11T17:46:18Z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